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1" r:id="rId1"/>
  </p:sldMasterIdLst>
  <p:notesMasterIdLst>
    <p:notesMasterId r:id="rId41"/>
  </p:notesMasterIdLst>
  <p:handoutMasterIdLst>
    <p:handoutMasterId r:id="rId42"/>
  </p:handoutMasterIdLst>
  <p:sldIdLst>
    <p:sldId id="465" r:id="rId2"/>
    <p:sldId id="265" r:id="rId3"/>
    <p:sldId id="257" r:id="rId4"/>
    <p:sldId id="469" r:id="rId5"/>
    <p:sldId id="466" r:id="rId6"/>
    <p:sldId id="467" r:id="rId7"/>
    <p:sldId id="450" r:id="rId8"/>
    <p:sldId id="470" r:id="rId9"/>
    <p:sldId id="471" r:id="rId10"/>
    <p:sldId id="451" r:id="rId11"/>
    <p:sldId id="452" r:id="rId12"/>
    <p:sldId id="453" r:id="rId13"/>
    <p:sldId id="474" r:id="rId14"/>
    <p:sldId id="475" r:id="rId15"/>
    <p:sldId id="476" r:id="rId16"/>
    <p:sldId id="454" r:id="rId17"/>
    <p:sldId id="455" r:id="rId18"/>
    <p:sldId id="477" r:id="rId19"/>
    <p:sldId id="463" r:id="rId20"/>
    <p:sldId id="464" r:id="rId21"/>
    <p:sldId id="458" r:id="rId22"/>
    <p:sldId id="459" r:id="rId23"/>
    <p:sldId id="461" r:id="rId24"/>
    <p:sldId id="493" r:id="rId25"/>
    <p:sldId id="479" r:id="rId26"/>
    <p:sldId id="480" r:id="rId27"/>
    <p:sldId id="481" r:id="rId28"/>
    <p:sldId id="482" r:id="rId29"/>
    <p:sldId id="483" r:id="rId30"/>
    <p:sldId id="484" r:id="rId31"/>
    <p:sldId id="485" r:id="rId32"/>
    <p:sldId id="486" r:id="rId33"/>
    <p:sldId id="488" r:id="rId34"/>
    <p:sldId id="487" r:id="rId35"/>
    <p:sldId id="489" r:id="rId36"/>
    <p:sldId id="492" r:id="rId37"/>
    <p:sldId id="491" r:id="rId38"/>
    <p:sldId id="490" r:id="rId39"/>
    <p:sldId id="267"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 userDrawn="1">
          <p15:clr>
            <a:srgbClr val="A4A3A4"/>
          </p15:clr>
        </p15:guide>
        <p15:guide id="2" pos="93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5E4"/>
    <a:srgbClr val="1181B8"/>
    <a:srgbClr val="62259F"/>
    <a:srgbClr val="4E0E8C"/>
    <a:srgbClr val="78B929"/>
    <a:srgbClr val="31A7EA"/>
    <a:srgbClr val="2076CD"/>
    <a:srgbClr val="3592DF"/>
    <a:srgbClr val="31A7E9"/>
    <a:srgbClr val="1C7E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39"/>
    <p:restoredTop sz="74354" autoAdjust="0"/>
  </p:normalViewPr>
  <p:slideViewPr>
    <p:cSldViewPr snapToObjects="1" showGuides="1">
      <p:cViewPr varScale="1">
        <p:scale>
          <a:sx n="119" d="100"/>
          <a:sy n="119" d="100"/>
        </p:scale>
        <p:origin x="696" y="176"/>
      </p:cViewPr>
      <p:guideLst>
        <p:guide orient="horz" pos="395"/>
        <p:guide pos="93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121" d="100"/>
          <a:sy n="121" d="100"/>
        </p:scale>
        <p:origin x="3216"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73B5CC-25BD-4DF5-95B1-34263FB86B98}" type="doc">
      <dgm:prSet loTypeId="urn:microsoft.com/office/officeart/2005/8/layout/process3" loCatId="process" qsTypeId="urn:microsoft.com/office/officeart/2005/8/quickstyle/simple4" qsCatId="simple" csTypeId="urn:microsoft.com/office/officeart/2005/8/colors/accent1_2" csCatId="accent1" phldr="1"/>
      <dgm:spPr/>
      <dgm:t>
        <a:bodyPr/>
        <a:lstStyle/>
        <a:p>
          <a:endParaRPr lang="en-MY"/>
        </a:p>
      </dgm:t>
    </dgm:pt>
    <dgm:pt modelId="{EAD75032-5E9D-4B18-934E-1E0078A637C4}">
      <dgm:prSet phldrT="[Text]"/>
      <dgm:spPr>
        <a:solidFill>
          <a:srgbClr val="00A5E4"/>
        </a:solidFill>
      </dgm:spPr>
      <dgm:t>
        <a:bodyPr/>
        <a:lstStyle/>
        <a:p>
          <a:r>
            <a:rPr lang="en-MY" dirty="0"/>
            <a:t>Adopt</a:t>
          </a:r>
        </a:p>
      </dgm:t>
    </dgm:pt>
    <dgm:pt modelId="{B3A2A321-7CEB-48F9-87B4-DE895525ED06}" type="parTrans" cxnId="{0F4F28EE-07B1-450F-AA53-436B88487F77}">
      <dgm:prSet/>
      <dgm:spPr/>
      <dgm:t>
        <a:bodyPr/>
        <a:lstStyle/>
        <a:p>
          <a:endParaRPr lang="en-MY"/>
        </a:p>
      </dgm:t>
    </dgm:pt>
    <dgm:pt modelId="{17A0BC69-91DA-4358-BE81-D834CD491609}" type="sibTrans" cxnId="{0F4F28EE-07B1-450F-AA53-436B88487F77}">
      <dgm:prSet/>
      <dgm:spPr>
        <a:gradFill flip="none" rotWithShape="0">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dgm:spPr>
      <dgm:t>
        <a:bodyPr/>
        <a:lstStyle/>
        <a:p>
          <a:endParaRPr lang="en-MY"/>
        </a:p>
      </dgm:t>
    </dgm:pt>
    <dgm:pt modelId="{27B1A429-D8F2-4022-82AF-64B97532A8CB}">
      <dgm:prSet phldrT="[Text]"/>
      <dgm:spPr/>
      <dgm:t>
        <a:bodyPr/>
        <a:lstStyle/>
        <a:p>
          <a:r>
            <a:rPr lang="en-MY" dirty="0"/>
            <a:t>Formal approval </a:t>
          </a:r>
          <a:r>
            <a:rPr lang="en-US" dirty="0"/>
            <a:t>and adoption </a:t>
          </a:r>
          <a:br>
            <a:rPr lang="en-US" dirty="0"/>
          </a:br>
          <a:br>
            <a:rPr lang="en-US" dirty="0"/>
          </a:br>
          <a:r>
            <a:rPr lang="en-US" dirty="0"/>
            <a:t>e.g. by your </a:t>
          </a:r>
          <a:r>
            <a:rPr lang="en-MY" dirty="0"/>
            <a:t>General Assembly.</a:t>
          </a:r>
        </a:p>
      </dgm:t>
    </dgm:pt>
    <dgm:pt modelId="{2630F70A-EB6A-403B-9BE8-6471CD684565}" type="parTrans" cxnId="{E12F60E0-8F2D-475F-83F1-A3A74592831D}">
      <dgm:prSet/>
      <dgm:spPr/>
      <dgm:t>
        <a:bodyPr/>
        <a:lstStyle/>
        <a:p>
          <a:endParaRPr lang="en-MY"/>
        </a:p>
      </dgm:t>
    </dgm:pt>
    <dgm:pt modelId="{B541EB08-42CA-4F6B-B28A-A65E353A67F2}" type="sibTrans" cxnId="{E12F60E0-8F2D-475F-83F1-A3A74592831D}">
      <dgm:prSet/>
      <dgm:spPr/>
      <dgm:t>
        <a:bodyPr/>
        <a:lstStyle/>
        <a:p>
          <a:endParaRPr lang="en-MY"/>
        </a:p>
      </dgm:t>
    </dgm:pt>
    <dgm:pt modelId="{D64A8861-BEEE-4F2A-BD0D-9AF3839BA06D}">
      <dgm:prSet phldrT="[Text]"/>
      <dgm:spPr>
        <a:solidFill>
          <a:srgbClr val="00A5E4"/>
        </a:solidFill>
      </dgm:spPr>
      <dgm:t>
        <a:bodyPr/>
        <a:lstStyle/>
        <a:p>
          <a:r>
            <a:rPr lang="en-MY" dirty="0"/>
            <a:t>Launch</a:t>
          </a:r>
        </a:p>
      </dgm:t>
    </dgm:pt>
    <dgm:pt modelId="{1249CD12-D35C-4522-8A8F-08CCA4BFE0D0}" type="parTrans" cxnId="{1E39770D-1FD6-4DB7-BB0B-63884A0D3D37}">
      <dgm:prSet/>
      <dgm:spPr/>
      <dgm:t>
        <a:bodyPr/>
        <a:lstStyle/>
        <a:p>
          <a:endParaRPr lang="en-MY"/>
        </a:p>
      </dgm:t>
    </dgm:pt>
    <dgm:pt modelId="{83F478D2-F6F2-4A63-9FBE-70016F174E21}" type="sibTrans" cxnId="{1E39770D-1FD6-4DB7-BB0B-63884A0D3D37}">
      <dgm:prSet/>
      <dgm:spPr>
        <a:gradFill flip="none" rotWithShape="0">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dgm:spPr>
      <dgm:t>
        <a:bodyPr/>
        <a:lstStyle/>
        <a:p>
          <a:endParaRPr lang="en-MY"/>
        </a:p>
      </dgm:t>
    </dgm:pt>
    <dgm:pt modelId="{9CB5D797-EDC8-4DAA-BD2D-79AC21283FFC}">
      <dgm:prSet phldrT="[Text]"/>
      <dgm:spPr/>
      <dgm:t>
        <a:bodyPr/>
        <a:lstStyle/>
        <a:p>
          <a:r>
            <a:rPr lang="en-MY" dirty="0"/>
            <a:t>Communicate to your members</a:t>
          </a:r>
          <a:br>
            <a:rPr lang="en-MY" dirty="0"/>
          </a:br>
          <a:br>
            <a:rPr lang="en-MY" dirty="0"/>
          </a:br>
          <a:r>
            <a:rPr lang="en-MY" dirty="0"/>
            <a:t>- Why</a:t>
          </a:r>
          <a:br>
            <a:rPr lang="en-MY" dirty="0"/>
          </a:br>
          <a:r>
            <a:rPr lang="en-MY" dirty="0"/>
            <a:t>- How</a:t>
          </a:r>
          <a:br>
            <a:rPr lang="en-MY" dirty="0"/>
          </a:br>
          <a:r>
            <a:rPr lang="en-MY" dirty="0"/>
            <a:t>- What</a:t>
          </a:r>
        </a:p>
      </dgm:t>
    </dgm:pt>
    <dgm:pt modelId="{A203F274-FBB5-41E6-BBC9-F61AFF931B58}" type="parTrans" cxnId="{416D29EC-1A82-40A2-9031-1D42E652FC57}">
      <dgm:prSet/>
      <dgm:spPr/>
      <dgm:t>
        <a:bodyPr/>
        <a:lstStyle/>
        <a:p>
          <a:endParaRPr lang="en-MY"/>
        </a:p>
      </dgm:t>
    </dgm:pt>
    <dgm:pt modelId="{D4BB4BF7-02BF-49FA-9137-3848D1F6F050}" type="sibTrans" cxnId="{416D29EC-1A82-40A2-9031-1D42E652FC57}">
      <dgm:prSet/>
      <dgm:spPr/>
      <dgm:t>
        <a:bodyPr/>
        <a:lstStyle/>
        <a:p>
          <a:endParaRPr lang="en-MY"/>
        </a:p>
      </dgm:t>
    </dgm:pt>
    <dgm:pt modelId="{8F8D4D55-0F9D-4BFC-A6CB-2BD6F06D337C}">
      <dgm:prSet phldrT="[Text]"/>
      <dgm:spPr>
        <a:solidFill>
          <a:srgbClr val="00A5E4"/>
        </a:solidFill>
      </dgm:spPr>
      <dgm:t>
        <a:bodyPr/>
        <a:lstStyle/>
        <a:p>
          <a:r>
            <a:rPr lang="en-MY" dirty="0"/>
            <a:t>Implement</a:t>
          </a:r>
        </a:p>
      </dgm:t>
    </dgm:pt>
    <dgm:pt modelId="{17DA6A1E-C9B9-4D12-867E-1D570391D29A}" type="parTrans" cxnId="{3A824BFD-7686-4A37-B89B-516F21E17709}">
      <dgm:prSet/>
      <dgm:spPr/>
      <dgm:t>
        <a:bodyPr/>
        <a:lstStyle/>
        <a:p>
          <a:endParaRPr lang="en-MY"/>
        </a:p>
      </dgm:t>
    </dgm:pt>
    <dgm:pt modelId="{F4C2355D-AC94-4847-96FC-ECCC40C3040B}" type="sibTrans" cxnId="{3A824BFD-7686-4A37-B89B-516F21E17709}">
      <dgm:prSet/>
      <dgm:spPr/>
      <dgm:t>
        <a:bodyPr/>
        <a:lstStyle/>
        <a:p>
          <a:endParaRPr lang="en-MY"/>
        </a:p>
      </dgm:t>
    </dgm:pt>
    <dgm:pt modelId="{B756BF42-7EE2-4D5A-8A16-854269E1AA39}">
      <dgm:prSet phldrT="[Text]"/>
      <dgm:spPr/>
      <dgm:t>
        <a:bodyPr/>
        <a:lstStyle/>
        <a:p>
          <a:r>
            <a:rPr lang="en-MY" dirty="0"/>
            <a:t>Everything towards achieving the goals</a:t>
          </a:r>
          <a:br>
            <a:rPr lang="en-MY" dirty="0"/>
          </a:br>
          <a:br>
            <a:rPr lang="en-MY" dirty="0"/>
          </a:br>
          <a:r>
            <a:rPr lang="en-MY" dirty="0"/>
            <a:t>- Structures</a:t>
          </a:r>
          <a:br>
            <a:rPr lang="en-MY" dirty="0"/>
          </a:br>
          <a:r>
            <a:rPr lang="en-MY" dirty="0"/>
            <a:t>- People</a:t>
          </a:r>
          <a:br>
            <a:rPr lang="en-MY" dirty="0"/>
          </a:br>
          <a:r>
            <a:rPr lang="en-MY" dirty="0"/>
            <a:t>- Projects</a:t>
          </a:r>
          <a:br>
            <a:rPr lang="en-MY" dirty="0"/>
          </a:br>
          <a:r>
            <a:rPr lang="en-MY" dirty="0"/>
            <a:t>- Activities</a:t>
          </a:r>
        </a:p>
      </dgm:t>
    </dgm:pt>
    <dgm:pt modelId="{4D1606F7-D634-4A15-9E44-043FCC6701C6}" type="parTrans" cxnId="{AE842DE9-F565-4121-8EEC-9DF17D9EA702}">
      <dgm:prSet/>
      <dgm:spPr/>
      <dgm:t>
        <a:bodyPr/>
        <a:lstStyle/>
        <a:p>
          <a:endParaRPr lang="en-MY"/>
        </a:p>
      </dgm:t>
    </dgm:pt>
    <dgm:pt modelId="{D7821AE0-03F7-4DD3-970D-8677D97560B3}" type="sibTrans" cxnId="{AE842DE9-F565-4121-8EEC-9DF17D9EA702}">
      <dgm:prSet/>
      <dgm:spPr/>
      <dgm:t>
        <a:bodyPr/>
        <a:lstStyle/>
        <a:p>
          <a:endParaRPr lang="en-MY"/>
        </a:p>
      </dgm:t>
    </dgm:pt>
    <dgm:pt modelId="{B59C82BA-893C-4C90-A9F5-FDCCB92AE1F3}" type="pres">
      <dgm:prSet presAssocID="{6E73B5CC-25BD-4DF5-95B1-34263FB86B98}" presName="linearFlow" presStyleCnt="0">
        <dgm:presLayoutVars>
          <dgm:dir/>
          <dgm:animLvl val="lvl"/>
          <dgm:resizeHandles val="exact"/>
        </dgm:presLayoutVars>
      </dgm:prSet>
      <dgm:spPr/>
    </dgm:pt>
    <dgm:pt modelId="{999D3F78-253A-4229-AD94-4E70E9D48193}" type="pres">
      <dgm:prSet presAssocID="{EAD75032-5E9D-4B18-934E-1E0078A637C4}" presName="composite" presStyleCnt="0"/>
      <dgm:spPr/>
    </dgm:pt>
    <dgm:pt modelId="{2A4DB413-2DA4-4D4E-AE75-2C4B6810EEEE}" type="pres">
      <dgm:prSet presAssocID="{EAD75032-5E9D-4B18-934E-1E0078A637C4}" presName="parTx" presStyleLbl="node1" presStyleIdx="0" presStyleCnt="3">
        <dgm:presLayoutVars>
          <dgm:chMax val="0"/>
          <dgm:chPref val="0"/>
          <dgm:bulletEnabled val="1"/>
        </dgm:presLayoutVars>
      </dgm:prSet>
      <dgm:spPr/>
    </dgm:pt>
    <dgm:pt modelId="{5D07AA54-B40F-46FC-A5A6-D648580864B3}" type="pres">
      <dgm:prSet presAssocID="{EAD75032-5E9D-4B18-934E-1E0078A637C4}" presName="parSh" presStyleLbl="node1" presStyleIdx="0" presStyleCnt="3"/>
      <dgm:spPr/>
    </dgm:pt>
    <dgm:pt modelId="{A63A4368-1631-489E-B9A0-C75132F994ED}" type="pres">
      <dgm:prSet presAssocID="{EAD75032-5E9D-4B18-934E-1E0078A637C4}" presName="desTx" presStyleLbl="fgAcc1" presStyleIdx="0" presStyleCnt="3">
        <dgm:presLayoutVars>
          <dgm:bulletEnabled val="1"/>
        </dgm:presLayoutVars>
      </dgm:prSet>
      <dgm:spPr/>
    </dgm:pt>
    <dgm:pt modelId="{8364DC13-D9C5-436A-9669-E4E9FAC02CCF}" type="pres">
      <dgm:prSet presAssocID="{17A0BC69-91DA-4358-BE81-D834CD491609}" presName="sibTrans" presStyleLbl="sibTrans2D1" presStyleIdx="0" presStyleCnt="2"/>
      <dgm:spPr/>
    </dgm:pt>
    <dgm:pt modelId="{B2EC821A-9F16-42C0-9917-E98FA9DC8544}" type="pres">
      <dgm:prSet presAssocID="{17A0BC69-91DA-4358-BE81-D834CD491609}" presName="connTx" presStyleLbl="sibTrans2D1" presStyleIdx="0" presStyleCnt="2"/>
      <dgm:spPr/>
    </dgm:pt>
    <dgm:pt modelId="{0DFE9B26-E650-495A-9FA2-D7ACA300C969}" type="pres">
      <dgm:prSet presAssocID="{D64A8861-BEEE-4F2A-BD0D-9AF3839BA06D}" presName="composite" presStyleCnt="0"/>
      <dgm:spPr/>
    </dgm:pt>
    <dgm:pt modelId="{495D20A6-90A9-457E-B039-D93CB4C8EA8A}" type="pres">
      <dgm:prSet presAssocID="{D64A8861-BEEE-4F2A-BD0D-9AF3839BA06D}" presName="parTx" presStyleLbl="node1" presStyleIdx="0" presStyleCnt="3">
        <dgm:presLayoutVars>
          <dgm:chMax val="0"/>
          <dgm:chPref val="0"/>
          <dgm:bulletEnabled val="1"/>
        </dgm:presLayoutVars>
      </dgm:prSet>
      <dgm:spPr/>
    </dgm:pt>
    <dgm:pt modelId="{D582A496-8929-433E-AEC6-E9FF7F785396}" type="pres">
      <dgm:prSet presAssocID="{D64A8861-BEEE-4F2A-BD0D-9AF3839BA06D}" presName="parSh" presStyleLbl="node1" presStyleIdx="1" presStyleCnt="3"/>
      <dgm:spPr/>
    </dgm:pt>
    <dgm:pt modelId="{759F2672-F496-4D04-85D6-BDBE67BFE6D4}" type="pres">
      <dgm:prSet presAssocID="{D64A8861-BEEE-4F2A-BD0D-9AF3839BA06D}" presName="desTx" presStyleLbl="fgAcc1" presStyleIdx="1" presStyleCnt="3">
        <dgm:presLayoutVars>
          <dgm:bulletEnabled val="1"/>
        </dgm:presLayoutVars>
      </dgm:prSet>
      <dgm:spPr/>
    </dgm:pt>
    <dgm:pt modelId="{4B7F1A03-ED89-4E16-8AAC-4F13E9B45355}" type="pres">
      <dgm:prSet presAssocID="{83F478D2-F6F2-4A63-9FBE-70016F174E21}" presName="sibTrans" presStyleLbl="sibTrans2D1" presStyleIdx="1" presStyleCnt="2"/>
      <dgm:spPr/>
    </dgm:pt>
    <dgm:pt modelId="{87025E4C-EC72-4A79-9DCA-467C0EE9D96A}" type="pres">
      <dgm:prSet presAssocID="{83F478D2-F6F2-4A63-9FBE-70016F174E21}" presName="connTx" presStyleLbl="sibTrans2D1" presStyleIdx="1" presStyleCnt="2"/>
      <dgm:spPr/>
    </dgm:pt>
    <dgm:pt modelId="{D719676E-742F-42C6-862B-1EB7B908E568}" type="pres">
      <dgm:prSet presAssocID="{8F8D4D55-0F9D-4BFC-A6CB-2BD6F06D337C}" presName="composite" presStyleCnt="0"/>
      <dgm:spPr/>
    </dgm:pt>
    <dgm:pt modelId="{3400DBFB-DA31-462C-88B0-477DB7DB9586}" type="pres">
      <dgm:prSet presAssocID="{8F8D4D55-0F9D-4BFC-A6CB-2BD6F06D337C}" presName="parTx" presStyleLbl="node1" presStyleIdx="1" presStyleCnt="3">
        <dgm:presLayoutVars>
          <dgm:chMax val="0"/>
          <dgm:chPref val="0"/>
          <dgm:bulletEnabled val="1"/>
        </dgm:presLayoutVars>
      </dgm:prSet>
      <dgm:spPr/>
    </dgm:pt>
    <dgm:pt modelId="{7E6BC3A6-BC19-4311-8E45-A5813DD4E2ED}" type="pres">
      <dgm:prSet presAssocID="{8F8D4D55-0F9D-4BFC-A6CB-2BD6F06D337C}" presName="parSh" presStyleLbl="node1" presStyleIdx="2" presStyleCnt="3"/>
      <dgm:spPr/>
    </dgm:pt>
    <dgm:pt modelId="{6360012F-5BFE-4795-8978-16F0909362AD}" type="pres">
      <dgm:prSet presAssocID="{8F8D4D55-0F9D-4BFC-A6CB-2BD6F06D337C}" presName="desTx" presStyleLbl="fgAcc1" presStyleIdx="2" presStyleCnt="3">
        <dgm:presLayoutVars>
          <dgm:bulletEnabled val="1"/>
        </dgm:presLayoutVars>
      </dgm:prSet>
      <dgm:spPr/>
    </dgm:pt>
  </dgm:ptLst>
  <dgm:cxnLst>
    <dgm:cxn modelId="{493BF70B-B444-4891-B174-F4BD7863F51E}" type="presOf" srcId="{D64A8861-BEEE-4F2A-BD0D-9AF3839BA06D}" destId="{495D20A6-90A9-457E-B039-D93CB4C8EA8A}" srcOrd="0" destOrd="0" presId="urn:microsoft.com/office/officeart/2005/8/layout/process3"/>
    <dgm:cxn modelId="{1E39770D-1FD6-4DB7-BB0B-63884A0D3D37}" srcId="{6E73B5CC-25BD-4DF5-95B1-34263FB86B98}" destId="{D64A8861-BEEE-4F2A-BD0D-9AF3839BA06D}" srcOrd="1" destOrd="0" parTransId="{1249CD12-D35C-4522-8A8F-08CCA4BFE0D0}" sibTransId="{83F478D2-F6F2-4A63-9FBE-70016F174E21}"/>
    <dgm:cxn modelId="{F115E831-57C1-41CA-B726-1B1900E0BCD5}" type="presOf" srcId="{17A0BC69-91DA-4358-BE81-D834CD491609}" destId="{8364DC13-D9C5-436A-9669-E4E9FAC02CCF}" srcOrd="0" destOrd="0" presId="urn:microsoft.com/office/officeart/2005/8/layout/process3"/>
    <dgm:cxn modelId="{103F233B-AE74-44F6-B466-C96AAB58EE85}" type="presOf" srcId="{9CB5D797-EDC8-4DAA-BD2D-79AC21283FFC}" destId="{759F2672-F496-4D04-85D6-BDBE67BFE6D4}" srcOrd="0" destOrd="0" presId="urn:microsoft.com/office/officeart/2005/8/layout/process3"/>
    <dgm:cxn modelId="{48F13D43-8F37-4071-9D14-0D658ED3F866}" type="presOf" srcId="{8F8D4D55-0F9D-4BFC-A6CB-2BD6F06D337C}" destId="{7E6BC3A6-BC19-4311-8E45-A5813DD4E2ED}" srcOrd="1" destOrd="0" presId="urn:microsoft.com/office/officeart/2005/8/layout/process3"/>
    <dgm:cxn modelId="{BFBD7B56-C1D3-4442-B414-CF6B480AABBB}" type="presOf" srcId="{6E73B5CC-25BD-4DF5-95B1-34263FB86B98}" destId="{B59C82BA-893C-4C90-A9F5-FDCCB92AE1F3}" srcOrd="0" destOrd="0" presId="urn:microsoft.com/office/officeart/2005/8/layout/process3"/>
    <dgm:cxn modelId="{82578488-C93F-433A-8D85-2CD19EEBC782}" type="presOf" srcId="{EAD75032-5E9D-4B18-934E-1E0078A637C4}" destId="{5D07AA54-B40F-46FC-A5A6-D648580864B3}" srcOrd="1" destOrd="0" presId="urn:microsoft.com/office/officeart/2005/8/layout/process3"/>
    <dgm:cxn modelId="{75F56A90-1F5B-4EB6-9F1F-B56A1AB8E7BF}" type="presOf" srcId="{27B1A429-D8F2-4022-82AF-64B97532A8CB}" destId="{A63A4368-1631-489E-B9A0-C75132F994ED}" srcOrd="0" destOrd="0" presId="urn:microsoft.com/office/officeart/2005/8/layout/process3"/>
    <dgm:cxn modelId="{0A33849E-7030-472F-A60E-04350D26ADAC}" type="presOf" srcId="{8F8D4D55-0F9D-4BFC-A6CB-2BD6F06D337C}" destId="{3400DBFB-DA31-462C-88B0-477DB7DB9586}" srcOrd="0" destOrd="0" presId="urn:microsoft.com/office/officeart/2005/8/layout/process3"/>
    <dgm:cxn modelId="{E2E538A6-ECB3-41DE-AAE2-C58A974FFD65}" type="presOf" srcId="{17A0BC69-91DA-4358-BE81-D834CD491609}" destId="{B2EC821A-9F16-42C0-9917-E98FA9DC8544}" srcOrd="1" destOrd="0" presId="urn:microsoft.com/office/officeart/2005/8/layout/process3"/>
    <dgm:cxn modelId="{975A6EA7-8B55-4EE9-9274-A687CD59E6EC}" type="presOf" srcId="{D64A8861-BEEE-4F2A-BD0D-9AF3839BA06D}" destId="{D582A496-8929-433E-AEC6-E9FF7F785396}" srcOrd="1" destOrd="0" presId="urn:microsoft.com/office/officeart/2005/8/layout/process3"/>
    <dgm:cxn modelId="{EF22AAA7-742C-46B0-961A-DA83963E2BB9}" type="presOf" srcId="{EAD75032-5E9D-4B18-934E-1E0078A637C4}" destId="{2A4DB413-2DA4-4D4E-AE75-2C4B6810EEEE}" srcOrd="0" destOrd="0" presId="urn:microsoft.com/office/officeart/2005/8/layout/process3"/>
    <dgm:cxn modelId="{D415D3D6-40F7-4E00-8E12-9B05578FA1DD}" type="presOf" srcId="{83F478D2-F6F2-4A63-9FBE-70016F174E21}" destId="{87025E4C-EC72-4A79-9DCA-467C0EE9D96A}" srcOrd="1" destOrd="0" presId="urn:microsoft.com/office/officeart/2005/8/layout/process3"/>
    <dgm:cxn modelId="{E12F60E0-8F2D-475F-83F1-A3A74592831D}" srcId="{EAD75032-5E9D-4B18-934E-1E0078A637C4}" destId="{27B1A429-D8F2-4022-82AF-64B97532A8CB}" srcOrd="0" destOrd="0" parTransId="{2630F70A-EB6A-403B-9BE8-6471CD684565}" sibTransId="{B541EB08-42CA-4F6B-B28A-A65E353A67F2}"/>
    <dgm:cxn modelId="{AE842DE9-F565-4121-8EEC-9DF17D9EA702}" srcId="{8F8D4D55-0F9D-4BFC-A6CB-2BD6F06D337C}" destId="{B756BF42-7EE2-4D5A-8A16-854269E1AA39}" srcOrd="0" destOrd="0" parTransId="{4D1606F7-D634-4A15-9E44-043FCC6701C6}" sibTransId="{D7821AE0-03F7-4DD3-970D-8677D97560B3}"/>
    <dgm:cxn modelId="{AC0A24EC-CE60-4752-81C8-CAC0A666A2AE}" type="presOf" srcId="{83F478D2-F6F2-4A63-9FBE-70016F174E21}" destId="{4B7F1A03-ED89-4E16-8AAC-4F13E9B45355}" srcOrd="0" destOrd="0" presId="urn:microsoft.com/office/officeart/2005/8/layout/process3"/>
    <dgm:cxn modelId="{416D29EC-1A82-40A2-9031-1D42E652FC57}" srcId="{D64A8861-BEEE-4F2A-BD0D-9AF3839BA06D}" destId="{9CB5D797-EDC8-4DAA-BD2D-79AC21283FFC}" srcOrd="0" destOrd="0" parTransId="{A203F274-FBB5-41E6-BBC9-F61AFF931B58}" sibTransId="{D4BB4BF7-02BF-49FA-9137-3848D1F6F050}"/>
    <dgm:cxn modelId="{0F4F28EE-07B1-450F-AA53-436B88487F77}" srcId="{6E73B5CC-25BD-4DF5-95B1-34263FB86B98}" destId="{EAD75032-5E9D-4B18-934E-1E0078A637C4}" srcOrd="0" destOrd="0" parTransId="{B3A2A321-7CEB-48F9-87B4-DE895525ED06}" sibTransId="{17A0BC69-91DA-4358-BE81-D834CD491609}"/>
    <dgm:cxn modelId="{3A824BFD-7686-4A37-B89B-516F21E17709}" srcId="{6E73B5CC-25BD-4DF5-95B1-34263FB86B98}" destId="{8F8D4D55-0F9D-4BFC-A6CB-2BD6F06D337C}" srcOrd="2" destOrd="0" parTransId="{17DA6A1E-C9B9-4D12-867E-1D570391D29A}" sibTransId="{F4C2355D-AC94-4847-96FC-ECCC40C3040B}"/>
    <dgm:cxn modelId="{61C89CFD-D633-45FF-A185-2E1263911950}" type="presOf" srcId="{B756BF42-7EE2-4D5A-8A16-854269E1AA39}" destId="{6360012F-5BFE-4795-8978-16F0909362AD}" srcOrd="0" destOrd="0" presId="urn:microsoft.com/office/officeart/2005/8/layout/process3"/>
    <dgm:cxn modelId="{480FFCC1-5DE0-49A0-84B2-DFECF59C007A}" type="presParOf" srcId="{B59C82BA-893C-4C90-A9F5-FDCCB92AE1F3}" destId="{999D3F78-253A-4229-AD94-4E70E9D48193}" srcOrd="0" destOrd="0" presId="urn:microsoft.com/office/officeart/2005/8/layout/process3"/>
    <dgm:cxn modelId="{87E21F77-8F4C-46E5-92FC-335C27725D7A}" type="presParOf" srcId="{999D3F78-253A-4229-AD94-4E70E9D48193}" destId="{2A4DB413-2DA4-4D4E-AE75-2C4B6810EEEE}" srcOrd="0" destOrd="0" presId="urn:microsoft.com/office/officeart/2005/8/layout/process3"/>
    <dgm:cxn modelId="{8AAE50DE-9321-461E-8616-BA68EAB46E3C}" type="presParOf" srcId="{999D3F78-253A-4229-AD94-4E70E9D48193}" destId="{5D07AA54-B40F-46FC-A5A6-D648580864B3}" srcOrd="1" destOrd="0" presId="urn:microsoft.com/office/officeart/2005/8/layout/process3"/>
    <dgm:cxn modelId="{79C25D87-A184-418B-8766-B8BB4957DAC7}" type="presParOf" srcId="{999D3F78-253A-4229-AD94-4E70E9D48193}" destId="{A63A4368-1631-489E-B9A0-C75132F994ED}" srcOrd="2" destOrd="0" presId="urn:microsoft.com/office/officeart/2005/8/layout/process3"/>
    <dgm:cxn modelId="{9C8A4E2B-8074-45D6-ADDF-6DBEE142629B}" type="presParOf" srcId="{B59C82BA-893C-4C90-A9F5-FDCCB92AE1F3}" destId="{8364DC13-D9C5-436A-9669-E4E9FAC02CCF}" srcOrd="1" destOrd="0" presId="urn:microsoft.com/office/officeart/2005/8/layout/process3"/>
    <dgm:cxn modelId="{6E6BBBC9-E2DD-42E0-975C-F4FDC0FCB5EB}" type="presParOf" srcId="{8364DC13-D9C5-436A-9669-E4E9FAC02CCF}" destId="{B2EC821A-9F16-42C0-9917-E98FA9DC8544}" srcOrd="0" destOrd="0" presId="urn:microsoft.com/office/officeart/2005/8/layout/process3"/>
    <dgm:cxn modelId="{566C6F5C-3CCC-4755-BC21-141CC5681829}" type="presParOf" srcId="{B59C82BA-893C-4C90-A9F5-FDCCB92AE1F3}" destId="{0DFE9B26-E650-495A-9FA2-D7ACA300C969}" srcOrd="2" destOrd="0" presId="urn:microsoft.com/office/officeart/2005/8/layout/process3"/>
    <dgm:cxn modelId="{ACBEA97D-3899-4086-A213-2E3EA9E3EF4A}" type="presParOf" srcId="{0DFE9B26-E650-495A-9FA2-D7ACA300C969}" destId="{495D20A6-90A9-457E-B039-D93CB4C8EA8A}" srcOrd="0" destOrd="0" presId="urn:microsoft.com/office/officeart/2005/8/layout/process3"/>
    <dgm:cxn modelId="{714C2A59-47A4-4291-9F3F-B5574E874E4C}" type="presParOf" srcId="{0DFE9B26-E650-495A-9FA2-D7ACA300C969}" destId="{D582A496-8929-433E-AEC6-E9FF7F785396}" srcOrd="1" destOrd="0" presId="urn:microsoft.com/office/officeart/2005/8/layout/process3"/>
    <dgm:cxn modelId="{ECA404F8-5D4D-446D-9E76-A7596B9E7409}" type="presParOf" srcId="{0DFE9B26-E650-495A-9FA2-D7ACA300C969}" destId="{759F2672-F496-4D04-85D6-BDBE67BFE6D4}" srcOrd="2" destOrd="0" presId="urn:microsoft.com/office/officeart/2005/8/layout/process3"/>
    <dgm:cxn modelId="{C444C697-DD93-4217-A7E7-9D1F39B0714B}" type="presParOf" srcId="{B59C82BA-893C-4C90-A9F5-FDCCB92AE1F3}" destId="{4B7F1A03-ED89-4E16-8AAC-4F13E9B45355}" srcOrd="3" destOrd="0" presId="urn:microsoft.com/office/officeart/2005/8/layout/process3"/>
    <dgm:cxn modelId="{9B4026A3-F5C0-4030-ABEE-9550FD4A5075}" type="presParOf" srcId="{4B7F1A03-ED89-4E16-8AAC-4F13E9B45355}" destId="{87025E4C-EC72-4A79-9DCA-467C0EE9D96A}" srcOrd="0" destOrd="0" presId="urn:microsoft.com/office/officeart/2005/8/layout/process3"/>
    <dgm:cxn modelId="{167FF789-4629-4918-8961-16A871B9CE5F}" type="presParOf" srcId="{B59C82BA-893C-4C90-A9F5-FDCCB92AE1F3}" destId="{D719676E-742F-42C6-862B-1EB7B908E568}" srcOrd="4" destOrd="0" presId="urn:microsoft.com/office/officeart/2005/8/layout/process3"/>
    <dgm:cxn modelId="{4F044FF7-8A63-4B35-B617-0A515EE67834}" type="presParOf" srcId="{D719676E-742F-42C6-862B-1EB7B908E568}" destId="{3400DBFB-DA31-462C-88B0-477DB7DB9586}" srcOrd="0" destOrd="0" presId="urn:microsoft.com/office/officeart/2005/8/layout/process3"/>
    <dgm:cxn modelId="{F42E4D5C-0DE7-4D7D-889B-EF42737B260A}" type="presParOf" srcId="{D719676E-742F-42C6-862B-1EB7B908E568}" destId="{7E6BC3A6-BC19-4311-8E45-A5813DD4E2ED}" srcOrd="1" destOrd="0" presId="urn:microsoft.com/office/officeart/2005/8/layout/process3"/>
    <dgm:cxn modelId="{A1652C27-07DF-438A-B930-AC8CCDA39DA8}" type="presParOf" srcId="{D719676E-742F-42C6-862B-1EB7B908E568}" destId="{6360012F-5BFE-4795-8978-16F0909362AD}"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7AA54-B40F-46FC-A5A6-D648580864B3}">
      <dsp:nvSpPr>
        <dsp:cNvPr id="0" name=""/>
        <dsp:cNvSpPr/>
      </dsp:nvSpPr>
      <dsp:spPr>
        <a:xfrm>
          <a:off x="4055" y="245057"/>
          <a:ext cx="1843830" cy="691200"/>
        </a:xfrm>
        <a:prstGeom prst="roundRect">
          <a:avLst>
            <a:gd name="adj" fmla="val 10000"/>
          </a:avLst>
        </a:prstGeom>
        <a:solidFill>
          <a:srgbClr val="00A5E4"/>
        </a:solidFill>
        <a:ln>
          <a:noFill/>
        </a:ln>
        <a:effectLst>
          <a:reflection blurRad="101600" stA="26000" endPos="20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MY" sz="1600" kern="1200" dirty="0"/>
            <a:t>Adopt</a:t>
          </a:r>
        </a:p>
      </dsp:txBody>
      <dsp:txXfrm>
        <a:off x="4055" y="245057"/>
        <a:ext cx="1843830" cy="460800"/>
      </dsp:txXfrm>
    </dsp:sp>
    <dsp:sp modelId="{A63A4368-1631-489E-B9A0-C75132F994ED}">
      <dsp:nvSpPr>
        <dsp:cNvPr id="0" name=""/>
        <dsp:cNvSpPr/>
      </dsp:nvSpPr>
      <dsp:spPr>
        <a:xfrm>
          <a:off x="381707" y="705857"/>
          <a:ext cx="1843830" cy="2268000"/>
        </a:xfrm>
        <a:prstGeom prst="roundRect">
          <a:avLst>
            <a:gd name="adj" fmla="val 10000"/>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MY" sz="1600" kern="1200" dirty="0"/>
            <a:t>Formal approval </a:t>
          </a:r>
          <a:r>
            <a:rPr lang="en-US" sz="1600" kern="1200" dirty="0"/>
            <a:t>and adoption </a:t>
          </a:r>
          <a:br>
            <a:rPr lang="en-US" sz="1600" kern="1200" dirty="0"/>
          </a:br>
          <a:br>
            <a:rPr lang="en-US" sz="1600" kern="1200" dirty="0"/>
          </a:br>
          <a:r>
            <a:rPr lang="en-US" sz="1600" kern="1200" dirty="0"/>
            <a:t>e.g. by your </a:t>
          </a:r>
          <a:r>
            <a:rPr lang="en-MY" sz="1600" kern="1200" dirty="0"/>
            <a:t>General Assembly.</a:t>
          </a:r>
        </a:p>
      </dsp:txBody>
      <dsp:txXfrm>
        <a:off x="435711" y="759861"/>
        <a:ext cx="1735822" cy="2159992"/>
      </dsp:txXfrm>
    </dsp:sp>
    <dsp:sp modelId="{8364DC13-D9C5-436A-9669-E4E9FAC02CCF}">
      <dsp:nvSpPr>
        <dsp:cNvPr id="0" name=""/>
        <dsp:cNvSpPr/>
      </dsp:nvSpPr>
      <dsp:spPr>
        <a:xfrm>
          <a:off x="2127404" y="245927"/>
          <a:ext cx="592578" cy="459060"/>
        </a:xfrm>
        <a:prstGeom prst="rightArrow">
          <a:avLst>
            <a:gd name="adj1" fmla="val 60000"/>
            <a:gd name="adj2" fmla="val 50000"/>
          </a:avLst>
        </a:prstGeom>
        <a:gradFill flip="none" rotWithShape="0">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a:noFill/>
        </a:ln>
        <a:effectLst>
          <a:reflection blurRad="101600" stA="26000" endPos="20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MY" sz="1300" kern="1200"/>
        </a:p>
      </dsp:txBody>
      <dsp:txXfrm>
        <a:off x="2127404" y="337739"/>
        <a:ext cx="454860" cy="275436"/>
      </dsp:txXfrm>
    </dsp:sp>
    <dsp:sp modelId="{D582A496-8929-433E-AEC6-E9FF7F785396}">
      <dsp:nvSpPr>
        <dsp:cNvPr id="0" name=""/>
        <dsp:cNvSpPr/>
      </dsp:nvSpPr>
      <dsp:spPr>
        <a:xfrm>
          <a:off x="2965958" y="245057"/>
          <a:ext cx="1843830" cy="691200"/>
        </a:xfrm>
        <a:prstGeom prst="roundRect">
          <a:avLst>
            <a:gd name="adj" fmla="val 10000"/>
          </a:avLst>
        </a:prstGeom>
        <a:solidFill>
          <a:srgbClr val="00A5E4"/>
        </a:solidFill>
        <a:ln>
          <a:noFill/>
        </a:ln>
        <a:effectLst>
          <a:reflection blurRad="101600" stA="26000" endPos="20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MY" sz="1600" kern="1200" dirty="0"/>
            <a:t>Launch</a:t>
          </a:r>
        </a:p>
      </dsp:txBody>
      <dsp:txXfrm>
        <a:off x="2965958" y="245057"/>
        <a:ext cx="1843830" cy="460800"/>
      </dsp:txXfrm>
    </dsp:sp>
    <dsp:sp modelId="{759F2672-F496-4D04-85D6-BDBE67BFE6D4}">
      <dsp:nvSpPr>
        <dsp:cNvPr id="0" name=""/>
        <dsp:cNvSpPr/>
      </dsp:nvSpPr>
      <dsp:spPr>
        <a:xfrm>
          <a:off x="3343610" y="705857"/>
          <a:ext cx="1843830" cy="2268000"/>
        </a:xfrm>
        <a:prstGeom prst="roundRect">
          <a:avLst>
            <a:gd name="adj" fmla="val 10000"/>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MY" sz="1600" kern="1200" dirty="0"/>
            <a:t>Communicate to your members</a:t>
          </a:r>
          <a:br>
            <a:rPr lang="en-MY" sz="1600" kern="1200" dirty="0"/>
          </a:br>
          <a:br>
            <a:rPr lang="en-MY" sz="1600" kern="1200" dirty="0"/>
          </a:br>
          <a:r>
            <a:rPr lang="en-MY" sz="1600" kern="1200" dirty="0"/>
            <a:t>- Why</a:t>
          </a:r>
          <a:br>
            <a:rPr lang="en-MY" sz="1600" kern="1200" dirty="0"/>
          </a:br>
          <a:r>
            <a:rPr lang="en-MY" sz="1600" kern="1200" dirty="0"/>
            <a:t>- How</a:t>
          </a:r>
          <a:br>
            <a:rPr lang="en-MY" sz="1600" kern="1200" dirty="0"/>
          </a:br>
          <a:r>
            <a:rPr lang="en-MY" sz="1600" kern="1200" dirty="0"/>
            <a:t>- What</a:t>
          </a:r>
        </a:p>
      </dsp:txBody>
      <dsp:txXfrm>
        <a:off x="3397614" y="759861"/>
        <a:ext cx="1735822" cy="2159992"/>
      </dsp:txXfrm>
    </dsp:sp>
    <dsp:sp modelId="{4B7F1A03-ED89-4E16-8AAC-4F13E9B45355}">
      <dsp:nvSpPr>
        <dsp:cNvPr id="0" name=""/>
        <dsp:cNvSpPr/>
      </dsp:nvSpPr>
      <dsp:spPr>
        <a:xfrm>
          <a:off x="5089307" y="245927"/>
          <a:ext cx="592578" cy="459060"/>
        </a:xfrm>
        <a:prstGeom prst="rightArrow">
          <a:avLst>
            <a:gd name="adj1" fmla="val 60000"/>
            <a:gd name="adj2" fmla="val 50000"/>
          </a:avLst>
        </a:prstGeom>
        <a:gradFill flip="none" rotWithShape="0">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a:noFill/>
        </a:ln>
        <a:effectLst>
          <a:reflection blurRad="101600" stA="26000" endPos="20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MY" sz="1300" kern="1200"/>
        </a:p>
      </dsp:txBody>
      <dsp:txXfrm>
        <a:off x="5089307" y="337739"/>
        <a:ext cx="454860" cy="275436"/>
      </dsp:txXfrm>
    </dsp:sp>
    <dsp:sp modelId="{7E6BC3A6-BC19-4311-8E45-A5813DD4E2ED}">
      <dsp:nvSpPr>
        <dsp:cNvPr id="0" name=""/>
        <dsp:cNvSpPr/>
      </dsp:nvSpPr>
      <dsp:spPr>
        <a:xfrm>
          <a:off x="5927861" y="245057"/>
          <a:ext cx="1843830" cy="691200"/>
        </a:xfrm>
        <a:prstGeom prst="roundRect">
          <a:avLst>
            <a:gd name="adj" fmla="val 10000"/>
          </a:avLst>
        </a:prstGeom>
        <a:solidFill>
          <a:srgbClr val="00A5E4"/>
        </a:solidFill>
        <a:ln>
          <a:noFill/>
        </a:ln>
        <a:effectLst>
          <a:reflection blurRad="101600" stA="26000" endPos="20000" dist="12700" dir="5400000" sy="-100000"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MY" sz="1600" kern="1200" dirty="0"/>
            <a:t>Implement</a:t>
          </a:r>
        </a:p>
      </dsp:txBody>
      <dsp:txXfrm>
        <a:off x="5927861" y="245057"/>
        <a:ext cx="1843830" cy="460800"/>
      </dsp:txXfrm>
    </dsp:sp>
    <dsp:sp modelId="{6360012F-5BFE-4795-8978-16F0909362AD}">
      <dsp:nvSpPr>
        <dsp:cNvPr id="0" name=""/>
        <dsp:cNvSpPr/>
      </dsp:nvSpPr>
      <dsp:spPr>
        <a:xfrm>
          <a:off x="6305513" y="705857"/>
          <a:ext cx="1843830" cy="2268000"/>
        </a:xfrm>
        <a:prstGeom prst="roundRect">
          <a:avLst>
            <a:gd name="adj" fmla="val 10000"/>
          </a:avLst>
        </a:prstGeom>
        <a:solidFill>
          <a:schemeClr val="lt1">
            <a:alpha val="90000"/>
            <a:hueOff val="0"/>
            <a:satOff val="0"/>
            <a:lumOff val="0"/>
            <a:alphaOff val="0"/>
          </a:schemeClr>
        </a:solidFill>
        <a:ln w="2857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MY" sz="1600" kern="1200" dirty="0"/>
            <a:t>Everything towards achieving the goals</a:t>
          </a:r>
          <a:br>
            <a:rPr lang="en-MY" sz="1600" kern="1200" dirty="0"/>
          </a:br>
          <a:br>
            <a:rPr lang="en-MY" sz="1600" kern="1200" dirty="0"/>
          </a:br>
          <a:r>
            <a:rPr lang="en-MY" sz="1600" kern="1200" dirty="0"/>
            <a:t>- Structures</a:t>
          </a:r>
          <a:br>
            <a:rPr lang="en-MY" sz="1600" kern="1200" dirty="0"/>
          </a:br>
          <a:r>
            <a:rPr lang="en-MY" sz="1600" kern="1200" dirty="0"/>
            <a:t>- People</a:t>
          </a:r>
          <a:br>
            <a:rPr lang="en-MY" sz="1600" kern="1200" dirty="0"/>
          </a:br>
          <a:r>
            <a:rPr lang="en-MY" sz="1600" kern="1200" dirty="0"/>
            <a:t>- Projects</a:t>
          </a:r>
          <a:br>
            <a:rPr lang="en-MY" sz="1600" kern="1200" dirty="0"/>
          </a:br>
          <a:r>
            <a:rPr lang="en-MY" sz="1600" kern="1200" dirty="0"/>
            <a:t>- Activities</a:t>
          </a:r>
        </a:p>
      </dsp:txBody>
      <dsp:txXfrm>
        <a:off x="6359517" y="759861"/>
        <a:ext cx="1735822" cy="215999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29FBFE-1AF6-B848-8612-E040A05E8B28}" type="datetime1">
              <a:rPr lang="en-US" smtClean="0"/>
              <a:pPr/>
              <a:t>5/29/20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 World Scout Bureau Inc. </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65A22D-D942-9C46-99E7-4370FE3232FE}" type="slidenum">
              <a:rPr lang="en-US" smtClean="0"/>
              <a:pPr/>
              <a:t>‹#›</a:t>
            </a:fld>
            <a:endParaRPr lang="en-US"/>
          </a:p>
        </p:txBody>
      </p:sp>
    </p:spTree>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D6E73F-CE99-B541-A3E3-0916A80BD4BF}" type="datetime1">
              <a:rPr lang="en-US" smtClean="0"/>
              <a:pPr/>
              <a:t>5/29/20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H"/>
              <a:t>Click to edit Master text styles</a:t>
            </a:r>
          </a:p>
          <a:p>
            <a:pPr lvl="1"/>
            <a:r>
              <a:rPr lang="fr-CH"/>
              <a:t>Second level</a:t>
            </a:r>
          </a:p>
          <a:p>
            <a:pPr lvl="2"/>
            <a:r>
              <a:rPr lang="fr-CH"/>
              <a:t>Third level</a:t>
            </a:r>
          </a:p>
          <a:p>
            <a:pPr lvl="3"/>
            <a:r>
              <a:rPr lang="fr-CH"/>
              <a:t>Fourth level</a:t>
            </a:r>
          </a:p>
          <a:p>
            <a:pPr lvl="4"/>
            <a:r>
              <a:rPr lang="fr-CH"/>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 World Scout Bureau Inc. </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7A97BE-849C-DB4E-8F24-70A03BAE3CA0}" type="slidenum">
              <a:rPr lang="en-US" smtClean="0"/>
              <a:pPr/>
              <a:t>‹#›</a:t>
            </a:fld>
            <a:endParaRPr lang="en-US"/>
          </a:p>
        </p:txBody>
      </p:sp>
    </p:spTree>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sgs.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endParaRPr lang="en-MY" dirty="0"/>
          </a:p>
        </p:txBody>
      </p:sp>
      <p:sp>
        <p:nvSpPr>
          <p:cNvPr id="4" name="Footer Placeholder 3"/>
          <p:cNvSpPr>
            <a:spLocks noGrp="1"/>
          </p:cNvSpPr>
          <p:nvPr>
            <p:ph type="ftr" sz="quarter" idx="4"/>
          </p:nvPr>
        </p:nvSpPr>
        <p:spPr/>
        <p:txBody>
          <a:bodyPr/>
          <a:lstStyle/>
          <a:p>
            <a:pPr>
              <a:defRPr/>
            </a:pPr>
            <a:r>
              <a:rPr lang="en-US"/>
              <a:t>© World Scout Bureau Inc. </a:t>
            </a:r>
          </a:p>
        </p:txBody>
      </p:sp>
      <p:sp>
        <p:nvSpPr>
          <p:cNvPr id="5" name="Slide Number Placeholder 4"/>
          <p:cNvSpPr>
            <a:spLocks noGrp="1"/>
          </p:cNvSpPr>
          <p:nvPr>
            <p:ph type="sldNum" sz="quarter" idx="5"/>
          </p:nvPr>
        </p:nvSpPr>
        <p:spPr/>
        <p:txBody>
          <a:bodyPr/>
          <a:lstStyle/>
          <a:p>
            <a:pPr>
              <a:defRPr/>
            </a:pPr>
            <a:fld id="{9B5A1EFF-6B89-C844-9E16-88A0CCCC1A4B}" type="slidenum">
              <a:rPr lang="en-US" smtClean="0"/>
              <a:pPr>
                <a:defRPr/>
              </a:pPr>
              <a:t>7</a:t>
            </a:fld>
            <a:endParaRPr lang="en-US"/>
          </a:p>
        </p:txBody>
      </p:sp>
    </p:spTree>
    <p:extLst>
      <p:ext uri="{BB962C8B-B14F-4D97-AF65-F5344CB8AC3E}">
        <p14:creationId xmlns:p14="http://schemas.microsoft.com/office/powerpoint/2010/main" val="71668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lang="en-US" altLang="ja-JP" sz="1200" kern="1200" dirty="0">
                <a:solidFill>
                  <a:schemeClr val="tx1"/>
                </a:solidFill>
                <a:effectLst/>
                <a:latin typeface="+mn-lt"/>
                <a:ea typeface="+mn-ea"/>
                <a:cs typeface="+mn-cs"/>
              </a:rPr>
              <a:t>Firstly, confirm or write the NSO’s mission and vision statements.</a:t>
            </a:r>
            <a:endParaRPr lang="ja-JP" altLang="ja-JP" sz="1200" kern="1200" dirty="0">
              <a:solidFill>
                <a:schemeClr val="tx1"/>
              </a:solidFill>
              <a:effectLst/>
              <a:latin typeface="+mn-lt"/>
              <a:ea typeface="+mn-ea"/>
              <a:cs typeface="+mn-cs"/>
            </a:endParaRPr>
          </a:p>
          <a:p>
            <a:pPr lvl="0"/>
            <a:r>
              <a:rPr lang="en-US" altLang="ja-JP" sz="1200" kern="1200" dirty="0">
                <a:solidFill>
                  <a:schemeClr val="tx1"/>
                </a:solidFill>
                <a:effectLst/>
                <a:latin typeface="+mn-lt"/>
                <a:ea typeface="+mn-ea"/>
                <a:cs typeface="+mn-cs"/>
              </a:rPr>
              <a:t>Then, identify 4-6 strategic priorities for the </a:t>
            </a:r>
            <a:r>
              <a:rPr lang="en-US" altLang="ja-JP" sz="1200" kern="1200" dirty="0" err="1">
                <a:solidFill>
                  <a:schemeClr val="tx1"/>
                </a:solidFill>
                <a:effectLst/>
                <a:latin typeface="+mn-lt"/>
                <a:ea typeface="+mn-ea"/>
                <a:cs typeface="+mn-cs"/>
              </a:rPr>
              <a:t>organisation</a:t>
            </a:r>
            <a:r>
              <a:rPr lang="en-US" altLang="ja-JP" sz="1200" kern="1200" dirty="0">
                <a:solidFill>
                  <a:schemeClr val="tx1"/>
                </a:solidFill>
                <a:effectLst/>
                <a:latin typeface="+mn-lt"/>
                <a:ea typeface="+mn-ea"/>
                <a:cs typeface="+mn-cs"/>
              </a:rPr>
              <a:t> in order to achieve the vision statement you have set. Do this by reviewing the SWOT analysis and identifying the common themes – think broad and not detailed (some examples might be membership growth, governance, youth involvement, </a:t>
            </a:r>
            <a:r>
              <a:rPr lang="en-US" altLang="ja-JP" sz="1200" kern="1200" dirty="0" err="1">
                <a:solidFill>
                  <a:schemeClr val="tx1"/>
                </a:solidFill>
                <a:effectLst/>
                <a:latin typeface="+mn-lt"/>
                <a:ea typeface="+mn-ea"/>
                <a:cs typeface="+mn-cs"/>
              </a:rPr>
              <a:t>programme</a:t>
            </a:r>
            <a:r>
              <a:rPr lang="en-US" altLang="ja-JP" sz="1200" kern="1200" dirty="0">
                <a:solidFill>
                  <a:schemeClr val="tx1"/>
                </a:solidFill>
                <a:effectLst/>
                <a:latin typeface="+mn-lt"/>
                <a:ea typeface="+mn-ea"/>
                <a:cs typeface="+mn-cs"/>
              </a:rPr>
              <a:t>, volunteers, communication or operations).</a:t>
            </a:r>
            <a:endParaRPr lang="ja-JP" altLang="ja-JP" sz="1200" kern="1200" dirty="0">
              <a:solidFill>
                <a:schemeClr val="tx1"/>
              </a:solidFill>
              <a:effectLst/>
              <a:latin typeface="+mn-lt"/>
              <a:ea typeface="+mn-ea"/>
              <a:cs typeface="+mn-cs"/>
            </a:endParaRPr>
          </a:p>
          <a:p>
            <a:pPr lvl="0"/>
            <a:r>
              <a:rPr lang="en-US" altLang="ja-JP" sz="1200" kern="1200" dirty="0">
                <a:solidFill>
                  <a:schemeClr val="tx1"/>
                </a:solidFill>
                <a:effectLst/>
                <a:latin typeface="+mn-lt"/>
                <a:ea typeface="+mn-ea"/>
                <a:cs typeface="+mn-cs"/>
              </a:rPr>
              <a:t>Review WOSM’s strategic priorities and see if they align with yours</a:t>
            </a:r>
            <a:endParaRPr lang="ja-JP" altLang="ja-JP" sz="1200" kern="1200" dirty="0">
              <a:solidFill>
                <a:schemeClr val="tx1"/>
              </a:solidFill>
              <a:effectLst/>
              <a:latin typeface="+mn-lt"/>
              <a:ea typeface="+mn-ea"/>
              <a:cs typeface="+mn-cs"/>
            </a:endParaRPr>
          </a:p>
          <a:p>
            <a:pPr lvl="0"/>
            <a:r>
              <a:rPr lang="en-US" altLang="ja-JP" sz="1200" kern="1200" dirty="0">
                <a:solidFill>
                  <a:schemeClr val="tx1"/>
                </a:solidFill>
                <a:effectLst/>
                <a:latin typeface="+mn-lt"/>
                <a:ea typeface="+mn-ea"/>
                <a:cs typeface="+mn-cs"/>
              </a:rPr>
              <a:t>Write an objective for each one based on what issue was identified in the SWOT analysis. Then, write any suggested actions that will help reach that objective. </a:t>
            </a:r>
            <a:endParaRPr lang="ja-JP" altLang="ja-JP" sz="1200" kern="1200" dirty="0">
              <a:solidFill>
                <a:schemeClr val="tx1"/>
              </a:solidFill>
              <a:effectLst/>
              <a:latin typeface="+mn-lt"/>
              <a:ea typeface="+mn-ea"/>
              <a:cs typeface="+mn-cs"/>
            </a:endParaRPr>
          </a:p>
          <a:p>
            <a:pPr lvl="0"/>
            <a:r>
              <a:rPr lang="en-US" altLang="ja-JP" sz="1200" kern="1200" dirty="0">
                <a:solidFill>
                  <a:schemeClr val="tx1"/>
                </a:solidFill>
                <a:effectLst/>
                <a:latin typeface="+mn-lt"/>
                <a:ea typeface="+mn-ea"/>
                <a:cs typeface="+mn-cs"/>
              </a:rPr>
              <a:t>Some NSOs include a lot more information on each of the strategic priorities in their plans. Consider including other things like your </a:t>
            </a:r>
            <a:r>
              <a:rPr lang="en-US" altLang="ja-JP" sz="1200" kern="1200" dirty="0" err="1">
                <a:solidFill>
                  <a:schemeClr val="tx1"/>
                </a:solidFill>
                <a:effectLst/>
                <a:latin typeface="+mn-lt"/>
                <a:ea typeface="+mn-ea"/>
                <a:cs typeface="+mn-cs"/>
              </a:rPr>
              <a:t>organisation’s</a:t>
            </a:r>
            <a:r>
              <a:rPr lang="en-US" altLang="ja-JP" sz="1200" kern="1200" dirty="0">
                <a:solidFill>
                  <a:schemeClr val="tx1"/>
                </a:solidFill>
                <a:effectLst/>
                <a:latin typeface="+mn-lt"/>
                <a:ea typeface="+mn-ea"/>
                <a:cs typeface="+mn-cs"/>
              </a:rPr>
              <a:t> values, or success measures, into your plan.</a:t>
            </a:r>
            <a:endParaRPr lang="ja-JP" altLang="ja-JP" sz="1200" kern="1200" dirty="0">
              <a:solidFill>
                <a:schemeClr val="tx1"/>
              </a:solidFill>
              <a:effectLst/>
              <a:latin typeface="+mn-lt"/>
              <a:ea typeface="+mn-ea"/>
              <a:cs typeface="+mn-cs"/>
            </a:endParaRPr>
          </a:p>
          <a:p>
            <a:pPr lvl="0"/>
            <a:r>
              <a:rPr lang="en-US" altLang="ja-JP" sz="1200" kern="1200" dirty="0">
                <a:solidFill>
                  <a:schemeClr val="tx1"/>
                </a:solidFill>
                <a:effectLst/>
                <a:latin typeface="+mn-lt"/>
                <a:ea typeface="+mn-ea"/>
                <a:cs typeface="+mn-cs"/>
              </a:rPr>
              <a:t>Include regular consultation with your stakeholders throughout this process to sense check your progress. </a:t>
            </a:r>
            <a:endParaRPr lang="ja-JP" altLang="ja-JP" sz="1200" kern="1200" dirty="0">
              <a:solidFill>
                <a:schemeClr val="tx1"/>
              </a:solidFill>
              <a:effectLst/>
              <a:latin typeface="+mn-lt"/>
              <a:ea typeface="+mn-ea"/>
              <a:cs typeface="+mn-cs"/>
            </a:endParaRPr>
          </a:p>
          <a:p>
            <a:endParaRPr kumimoji="1" lang="ja-JP" altLang="en-US" dirty="0"/>
          </a:p>
        </p:txBody>
      </p:sp>
      <p:sp>
        <p:nvSpPr>
          <p:cNvPr id="4" name="フッター プレースホルダー 3"/>
          <p:cNvSpPr>
            <a:spLocks noGrp="1"/>
          </p:cNvSpPr>
          <p:nvPr>
            <p:ph type="ftr" sz="quarter" idx="4"/>
          </p:nvPr>
        </p:nvSpPr>
        <p:spPr/>
        <p:txBody>
          <a:bodyPr/>
          <a:lstStyle/>
          <a:p>
            <a:r>
              <a:rPr lang="en-US"/>
              <a:t>© World Scout Bureau Inc. </a:t>
            </a:r>
          </a:p>
        </p:txBody>
      </p:sp>
      <p:sp>
        <p:nvSpPr>
          <p:cNvPr id="5" name="スライド番号プレースホルダー 4"/>
          <p:cNvSpPr>
            <a:spLocks noGrp="1"/>
          </p:cNvSpPr>
          <p:nvPr>
            <p:ph type="sldNum" sz="quarter" idx="5"/>
          </p:nvPr>
        </p:nvSpPr>
        <p:spPr/>
        <p:txBody>
          <a:bodyPr/>
          <a:lstStyle/>
          <a:p>
            <a:fld id="{747A97BE-849C-DB4E-8F24-70A03BAE3CA0}" type="slidenum">
              <a:rPr lang="en-US" smtClean="0"/>
              <a:pPr/>
              <a:t>23</a:t>
            </a:fld>
            <a:endParaRPr lang="en-US"/>
          </a:p>
        </p:txBody>
      </p:sp>
    </p:spTree>
    <p:extLst>
      <p:ext uri="{BB962C8B-B14F-4D97-AF65-F5344CB8AC3E}">
        <p14:creationId xmlns:p14="http://schemas.microsoft.com/office/powerpoint/2010/main" val="4008194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Footer Placeholder 3"/>
          <p:cNvSpPr>
            <a:spLocks noGrp="1"/>
          </p:cNvSpPr>
          <p:nvPr>
            <p:ph type="ftr" sz="quarter" idx="4"/>
          </p:nvPr>
        </p:nvSpPr>
        <p:spPr/>
        <p:txBody>
          <a:bodyPr/>
          <a:lstStyle/>
          <a:p>
            <a:r>
              <a:rPr lang="en-US"/>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36</a:t>
            </a:fld>
            <a:endParaRPr lang="en-US"/>
          </a:p>
        </p:txBody>
      </p:sp>
    </p:spTree>
    <p:extLst>
      <p:ext uri="{BB962C8B-B14F-4D97-AF65-F5344CB8AC3E}">
        <p14:creationId xmlns:p14="http://schemas.microsoft.com/office/powerpoint/2010/main" val="340407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Footer Placeholder 3"/>
          <p:cNvSpPr>
            <a:spLocks noGrp="1"/>
          </p:cNvSpPr>
          <p:nvPr>
            <p:ph type="ftr" sz="quarter" idx="4"/>
          </p:nvPr>
        </p:nvSpPr>
        <p:spPr/>
        <p:txBody>
          <a:bodyPr/>
          <a:lstStyle/>
          <a:p>
            <a:r>
              <a:rPr lang="en-US"/>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9</a:t>
            </a:fld>
            <a:endParaRPr lang="en-US"/>
          </a:p>
        </p:txBody>
      </p:sp>
    </p:spTree>
    <p:extLst>
      <p:ext uri="{BB962C8B-B14F-4D97-AF65-F5344CB8AC3E}">
        <p14:creationId xmlns:p14="http://schemas.microsoft.com/office/powerpoint/2010/main" val="294337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4"/>
          </p:nvPr>
        </p:nvSpPr>
        <p:spPr/>
        <p:txBody>
          <a:bodyPr/>
          <a:lstStyle/>
          <a:p>
            <a:r>
              <a:rPr lang="en-US"/>
              <a:t>© World Scout Bureau Inc. </a:t>
            </a:r>
          </a:p>
        </p:txBody>
      </p:sp>
      <p:sp>
        <p:nvSpPr>
          <p:cNvPr id="5" name="スライド番号プレースホルダー 4"/>
          <p:cNvSpPr>
            <a:spLocks noGrp="1"/>
          </p:cNvSpPr>
          <p:nvPr>
            <p:ph type="sldNum" sz="quarter" idx="5"/>
          </p:nvPr>
        </p:nvSpPr>
        <p:spPr/>
        <p:txBody>
          <a:bodyPr/>
          <a:lstStyle/>
          <a:p>
            <a:fld id="{747A97BE-849C-DB4E-8F24-70A03BAE3CA0}" type="slidenum">
              <a:rPr lang="en-US" smtClean="0"/>
              <a:pPr/>
              <a:t>11</a:t>
            </a:fld>
            <a:endParaRPr lang="en-US"/>
          </a:p>
        </p:txBody>
      </p:sp>
    </p:spTree>
    <p:extLst>
      <p:ext uri="{BB962C8B-B14F-4D97-AF65-F5344CB8AC3E}">
        <p14:creationId xmlns:p14="http://schemas.microsoft.com/office/powerpoint/2010/main" val="414475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US"/>
              <a:t>© World Scout Bureau Inc. </a:t>
            </a:r>
          </a:p>
        </p:txBody>
      </p:sp>
      <p:sp>
        <p:nvSpPr>
          <p:cNvPr id="5" name="Slide Number Placeholder 4"/>
          <p:cNvSpPr>
            <a:spLocks noGrp="1"/>
          </p:cNvSpPr>
          <p:nvPr>
            <p:ph type="sldNum" sz="quarter" idx="5"/>
          </p:nvPr>
        </p:nvSpPr>
        <p:spPr/>
        <p:txBody>
          <a:bodyPr/>
          <a:lstStyle/>
          <a:p>
            <a:fld id="{747A97BE-849C-DB4E-8F24-70A03BAE3CA0}" type="slidenum">
              <a:rPr lang="en-US" smtClean="0"/>
              <a:pPr/>
              <a:t>14</a:t>
            </a:fld>
            <a:endParaRPr lang="en-US"/>
          </a:p>
        </p:txBody>
      </p:sp>
    </p:spTree>
    <p:extLst>
      <p:ext uri="{BB962C8B-B14F-4D97-AF65-F5344CB8AC3E}">
        <p14:creationId xmlns:p14="http://schemas.microsoft.com/office/powerpoint/2010/main" val="362023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a:bodyPr>
          <a:lstStyle/>
          <a:p>
            <a:r>
              <a:rPr lang="en-US" altLang="ja-JP" sz="1200" b="0" i="0" kern="1200" dirty="0">
                <a:solidFill>
                  <a:schemeClr val="tx1"/>
                </a:solidFill>
                <a:effectLst/>
                <a:latin typeface="+mn-lt"/>
                <a:ea typeface="+mn-ea"/>
                <a:cs typeface="+mn-cs"/>
              </a:rPr>
              <a:t>The Global Support Assessment Tool is a Quality Standard owned by WOSM that assesses compliance of NSO towards international best practices in Good Governance and Quality Scouting.  The purpose of the GSAT Standard is to serve as a reference of Best Practices for NSOs, and its application will enable NSOs to assess their strengths and weaknesses and, as an outcome, to improve their accountability to stakeholders.</a:t>
            </a:r>
          </a:p>
          <a:p>
            <a:endParaRPr kumimoji="1" lang="en-US" altLang="ja-JP" sz="1200" b="0" i="0" kern="1200" dirty="0">
              <a:solidFill>
                <a:schemeClr val="tx1"/>
              </a:solidFill>
              <a:effectLst/>
              <a:latin typeface="+mn-lt"/>
              <a:ea typeface="+mn-ea"/>
              <a:cs typeface="+mn-cs"/>
            </a:endParaRPr>
          </a:p>
          <a:p>
            <a:r>
              <a:rPr lang="en-US" altLang="ja-JP" sz="1200" b="0" i="0" kern="1200" dirty="0">
                <a:solidFill>
                  <a:schemeClr val="tx1"/>
                </a:solidFill>
                <a:effectLst/>
                <a:latin typeface="+mn-lt"/>
                <a:ea typeface="+mn-ea"/>
                <a:cs typeface="+mn-cs"/>
              </a:rPr>
              <a:t>The Global Support Assessment Tool is available in three different ways:</a:t>
            </a:r>
          </a:p>
          <a:p>
            <a:r>
              <a:rPr lang="en-US" altLang="ja-JP" sz="1200" b="0" i="0" kern="1200" dirty="0">
                <a:solidFill>
                  <a:schemeClr val="tx1"/>
                </a:solidFill>
                <a:effectLst/>
                <a:latin typeface="+mn-lt"/>
                <a:ea typeface="+mn-ea"/>
                <a:cs typeface="+mn-cs"/>
              </a:rPr>
              <a:t>The </a:t>
            </a:r>
            <a:r>
              <a:rPr lang="en-US" altLang="ja-JP" sz="1200" b="1" i="0" kern="1200" dirty="0">
                <a:solidFill>
                  <a:schemeClr val="tx1"/>
                </a:solidFill>
                <a:effectLst/>
                <a:latin typeface="+mn-lt"/>
                <a:ea typeface="+mn-ea"/>
                <a:cs typeface="+mn-cs"/>
              </a:rPr>
              <a:t>GSAT Self-Assessment</a:t>
            </a:r>
            <a:r>
              <a:rPr lang="en-US" altLang="ja-JP" sz="1200" b="0" i="0" kern="1200" dirty="0">
                <a:solidFill>
                  <a:schemeClr val="tx1"/>
                </a:solidFill>
                <a:effectLst/>
                <a:latin typeface="+mn-lt"/>
                <a:ea typeface="+mn-ea"/>
                <a:cs typeface="+mn-cs"/>
              </a:rPr>
              <a:t> Conducted by the NSO or facilitated by a WOSM volunteer trained as “GSAT Facilitator” appointed by the Regions. This version allows NSOs to use the tool on their own, to evaluate internally the performance of their </a:t>
            </a:r>
            <a:r>
              <a:rPr lang="en-US" altLang="ja-JP" sz="1200" b="0" i="0" kern="1200" dirty="0" err="1">
                <a:solidFill>
                  <a:schemeClr val="tx1"/>
                </a:solidFill>
                <a:effectLst/>
                <a:latin typeface="+mn-lt"/>
                <a:ea typeface="+mn-ea"/>
                <a:cs typeface="+mn-cs"/>
              </a:rPr>
              <a:t>organisation</a:t>
            </a:r>
            <a:r>
              <a:rPr lang="en-US" altLang="ja-JP" sz="1200" b="0" i="0" kern="1200" dirty="0">
                <a:solidFill>
                  <a:schemeClr val="tx1"/>
                </a:solidFill>
                <a:effectLst/>
                <a:latin typeface="+mn-lt"/>
                <a:ea typeface="+mn-ea"/>
                <a:cs typeface="+mn-cs"/>
              </a:rPr>
              <a:t> vis-à-vis international best practices.</a:t>
            </a:r>
          </a:p>
          <a:p>
            <a:endParaRPr kumimoji="1" lang="en-US" altLang="ja-JP" dirty="0"/>
          </a:p>
          <a:p>
            <a:r>
              <a:rPr lang="en-US" altLang="ja-JP" sz="1200" b="0" i="0" kern="1200" dirty="0">
                <a:solidFill>
                  <a:schemeClr val="tx1"/>
                </a:solidFill>
                <a:effectLst/>
                <a:latin typeface="+mn-lt"/>
                <a:ea typeface="+mn-ea"/>
                <a:cs typeface="+mn-cs"/>
              </a:rPr>
              <a:t>The </a:t>
            </a:r>
            <a:r>
              <a:rPr lang="en-US" altLang="ja-JP" sz="1200" b="1" i="0" kern="1200" dirty="0">
                <a:solidFill>
                  <a:schemeClr val="tx1"/>
                </a:solidFill>
                <a:effectLst/>
                <a:latin typeface="+mn-lt"/>
                <a:ea typeface="+mn-ea"/>
                <a:cs typeface="+mn-cs"/>
              </a:rPr>
              <a:t>WOSM Global Support Assessment</a:t>
            </a:r>
            <a:r>
              <a:rPr lang="en-US" altLang="ja-JP" sz="1200" b="0" i="0" kern="1200" dirty="0">
                <a:solidFill>
                  <a:schemeClr val="tx1"/>
                </a:solidFill>
                <a:effectLst/>
                <a:latin typeface="+mn-lt"/>
                <a:ea typeface="+mn-ea"/>
                <a:cs typeface="+mn-cs"/>
              </a:rPr>
              <a:t> Conducted by a WOSM volunteers trained as “Internal Assessors”, appointed by the Regions and who have been certified under the ISO 19011 Auditing Standard. This version allows a Region to use GSAT to support NSOs that are looking for an external perspective but are not yet ready for a GSAT 3rd Party Assessment. </a:t>
            </a:r>
          </a:p>
          <a:p>
            <a:endParaRPr lang="en-US" altLang="ja-JP" sz="1200" b="0" i="0" kern="1200" dirty="0">
              <a:solidFill>
                <a:schemeClr val="tx1"/>
              </a:solidFill>
              <a:effectLst/>
              <a:latin typeface="+mn-lt"/>
              <a:ea typeface="+mn-ea"/>
              <a:cs typeface="+mn-cs"/>
            </a:endParaRPr>
          </a:p>
          <a:p>
            <a:r>
              <a:rPr lang="en-US" altLang="ja-JP" sz="1200" b="0" i="0" kern="1200" dirty="0">
                <a:solidFill>
                  <a:schemeClr val="tx1"/>
                </a:solidFill>
                <a:effectLst/>
                <a:latin typeface="+mn-lt"/>
                <a:ea typeface="+mn-ea"/>
                <a:cs typeface="+mn-cs"/>
              </a:rPr>
              <a:t>The </a:t>
            </a:r>
            <a:r>
              <a:rPr lang="en-US" altLang="ja-JP" sz="1200" b="1" i="0" kern="1200" dirty="0">
                <a:solidFill>
                  <a:schemeClr val="tx1"/>
                </a:solidFill>
                <a:effectLst/>
                <a:latin typeface="+mn-lt"/>
                <a:ea typeface="+mn-ea"/>
                <a:cs typeface="+mn-cs"/>
              </a:rPr>
              <a:t>GSAT Third party assessment</a:t>
            </a:r>
            <a:r>
              <a:rPr lang="en-US" altLang="ja-JP" sz="1200" b="0" i="0" kern="1200" dirty="0">
                <a:solidFill>
                  <a:schemeClr val="tx1"/>
                </a:solidFill>
                <a:effectLst/>
                <a:latin typeface="+mn-lt"/>
                <a:ea typeface="+mn-ea"/>
                <a:cs typeface="+mn-cs"/>
              </a:rPr>
              <a:t> Conducted by SGS (</a:t>
            </a:r>
            <a:r>
              <a:rPr lang="en-US" altLang="ja-JP" sz="1200" b="0" i="0" u="none" strike="noStrike" kern="1200" dirty="0">
                <a:solidFill>
                  <a:schemeClr val="tx1"/>
                </a:solidFill>
                <a:effectLst/>
                <a:latin typeface="+mn-lt"/>
                <a:ea typeface="+mn-ea"/>
                <a:cs typeface="+mn-cs"/>
                <a:hlinkClick r:id="rId3"/>
              </a:rPr>
              <a:t>Société Générale de Surveillance</a:t>
            </a:r>
            <a:r>
              <a:rPr lang="en-US" altLang="ja-JP" sz="1200" b="0" i="0" kern="1200" dirty="0">
                <a:solidFill>
                  <a:schemeClr val="tx1"/>
                </a:solidFill>
                <a:effectLst/>
                <a:latin typeface="+mn-lt"/>
                <a:ea typeface="+mn-ea"/>
                <a:cs typeface="+mn-cs"/>
              </a:rPr>
              <a:t>), a certification company contracted by WOSM which supported the development of the Quality Standard. This is the original format that was offered at the beginning and for which facilitators were trained. A successful audit, which reaches the pre-defined level of compliance, leads to a certification.</a:t>
            </a:r>
          </a:p>
          <a:p>
            <a:r>
              <a:rPr lang="en-US" altLang="ja-JP" sz="1200" b="0" i="0" kern="1200" dirty="0">
                <a:solidFill>
                  <a:schemeClr val="tx1"/>
                </a:solidFill>
                <a:effectLst/>
                <a:latin typeface="+mn-lt"/>
                <a:ea typeface="+mn-ea"/>
                <a:cs typeface="+mn-cs"/>
              </a:rPr>
              <a:t> </a:t>
            </a:r>
          </a:p>
          <a:p>
            <a:r>
              <a:rPr lang="en-US" altLang="ja-JP" sz="1200" b="0" i="0" kern="1200" dirty="0">
                <a:solidFill>
                  <a:schemeClr val="tx1"/>
                </a:solidFill>
                <a:effectLst/>
                <a:latin typeface="+mn-lt"/>
                <a:ea typeface="+mn-ea"/>
                <a:cs typeface="+mn-cs"/>
              </a:rPr>
              <a:t>More information can be found at the URL.</a:t>
            </a:r>
          </a:p>
          <a:p>
            <a:endParaRPr kumimoji="1" lang="ja-JP" altLang="en-US" dirty="0"/>
          </a:p>
        </p:txBody>
      </p:sp>
      <p:sp>
        <p:nvSpPr>
          <p:cNvPr id="4" name="フッター プレースホルダー 3"/>
          <p:cNvSpPr>
            <a:spLocks noGrp="1"/>
          </p:cNvSpPr>
          <p:nvPr>
            <p:ph type="ftr" sz="quarter" idx="4"/>
          </p:nvPr>
        </p:nvSpPr>
        <p:spPr/>
        <p:txBody>
          <a:bodyPr/>
          <a:lstStyle/>
          <a:p>
            <a:r>
              <a:rPr lang="en-US"/>
              <a:t>© World Scout Bureau Inc. </a:t>
            </a:r>
          </a:p>
        </p:txBody>
      </p:sp>
      <p:sp>
        <p:nvSpPr>
          <p:cNvPr id="5" name="スライド番号プレースホルダー 4"/>
          <p:cNvSpPr>
            <a:spLocks noGrp="1"/>
          </p:cNvSpPr>
          <p:nvPr>
            <p:ph type="sldNum" sz="quarter" idx="5"/>
          </p:nvPr>
        </p:nvSpPr>
        <p:spPr/>
        <p:txBody>
          <a:bodyPr/>
          <a:lstStyle/>
          <a:p>
            <a:fld id="{747A97BE-849C-DB4E-8F24-70A03BAE3CA0}" type="slidenum">
              <a:rPr lang="en-US" smtClean="0"/>
              <a:pPr/>
              <a:t>17</a:t>
            </a:fld>
            <a:endParaRPr lang="en-US"/>
          </a:p>
        </p:txBody>
      </p:sp>
    </p:spTree>
    <p:extLst>
      <p:ext uri="{BB962C8B-B14F-4D97-AF65-F5344CB8AC3E}">
        <p14:creationId xmlns:p14="http://schemas.microsoft.com/office/powerpoint/2010/main" val="3471201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lang="en-US" altLang="ja-JP" sz="1200" b="0" i="0" kern="1200" dirty="0">
                <a:solidFill>
                  <a:schemeClr val="tx1"/>
                </a:solidFill>
                <a:effectLst/>
                <a:latin typeface="+mn-lt"/>
                <a:ea typeface="+mn-ea"/>
                <a:cs typeface="+mn-cs"/>
              </a:rPr>
              <a:t>Root Cause Analysis (RCA) is a popular framework to help people to answer the question of why the problem occurred in the first place. RCA tries to </a:t>
            </a:r>
            <a:r>
              <a:rPr lang="en-US" altLang="ja-JP" sz="1200" b="0" i="0" kern="1200" dirty="0" err="1">
                <a:solidFill>
                  <a:schemeClr val="tx1"/>
                </a:solidFill>
                <a:effectLst/>
                <a:latin typeface="+mn-lt"/>
                <a:ea typeface="+mn-ea"/>
                <a:cs typeface="+mn-cs"/>
              </a:rPr>
              <a:t>analys</a:t>
            </a:r>
            <a:r>
              <a:rPr lang="en-US" altLang="ja-JP" sz="1200" b="0" i="0" kern="1200" dirty="0">
                <a:solidFill>
                  <a:schemeClr val="tx1"/>
                </a:solidFill>
                <a:effectLst/>
                <a:latin typeface="+mn-lt"/>
                <a:ea typeface="+mn-ea"/>
                <a:cs typeface="+mn-cs"/>
              </a:rPr>
              <a:t> the origin of the problem by running several steps, often with the associated tools, and identifies 1) What happened; 2)How it happened; 3)Why it happened…so that 4) Actions for preventing reoccurrence are developed.</a:t>
            </a:r>
          </a:p>
          <a:p>
            <a:endParaRPr lang="en-US" altLang="ja-JP" sz="1200" b="0" i="0" kern="1200" dirty="0">
              <a:solidFill>
                <a:schemeClr val="tx1"/>
              </a:solidFill>
              <a:effectLst/>
              <a:latin typeface="+mn-lt"/>
              <a:ea typeface="+mn-ea"/>
              <a:cs typeface="+mn-cs"/>
            </a:endParaRPr>
          </a:p>
          <a:p>
            <a:r>
              <a:rPr lang="en-US" altLang="ja-JP" sz="1200" b="0" i="0" kern="1200" dirty="0">
                <a:solidFill>
                  <a:schemeClr val="tx1"/>
                </a:solidFill>
                <a:effectLst/>
                <a:latin typeface="+mn-lt"/>
                <a:ea typeface="+mn-ea"/>
                <a:cs typeface="+mn-cs"/>
              </a:rPr>
              <a:t>In the step, (1) first you need to set a one key problem you want to </a:t>
            </a:r>
            <a:r>
              <a:rPr lang="en-US" altLang="ja-JP" sz="1200" b="0" i="0" kern="1200" dirty="0" err="1">
                <a:solidFill>
                  <a:schemeClr val="tx1"/>
                </a:solidFill>
                <a:effectLst/>
                <a:latin typeface="+mn-lt"/>
                <a:ea typeface="+mn-ea"/>
                <a:cs typeface="+mn-cs"/>
              </a:rPr>
              <a:t>analyse</a:t>
            </a:r>
            <a:r>
              <a:rPr lang="en-US" altLang="ja-JP" sz="1200" b="0" i="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b="0" i="0" kern="1200" dirty="0">
                <a:solidFill>
                  <a:schemeClr val="tx1"/>
                </a:solidFill>
                <a:effectLst/>
                <a:latin typeface="+mn-lt"/>
                <a:ea typeface="+mn-ea"/>
                <a:cs typeface="+mn-cs"/>
              </a:rPr>
              <a:t>(2) Then list the proof of the problems by data, and then (3)</a:t>
            </a:r>
            <a:r>
              <a:rPr lang="en-US" altLang="ja-JP" dirty="0"/>
              <a:t> need to identify all issues and events that contributed to the problem.</a:t>
            </a:r>
          </a:p>
          <a:p>
            <a:r>
              <a:rPr lang="en-US" altLang="ja-JP" sz="1200" b="0" i="0" kern="1200" dirty="0">
                <a:solidFill>
                  <a:schemeClr val="tx1"/>
                </a:solidFill>
                <a:effectLst/>
                <a:latin typeface="+mn-lt"/>
                <a:ea typeface="+mn-ea"/>
                <a:cs typeface="+mn-cs"/>
              </a:rPr>
              <a:t> (4) Repeat the process until you cannot break things down.</a:t>
            </a:r>
          </a:p>
          <a:p>
            <a:pPr marL="0" indent="0">
              <a:buFont typeface="+mj-lt"/>
              <a:buNone/>
            </a:pPr>
            <a:r>
              <a:rPr lang="en-US" altLang="ja-JP" sz="1200" b="0" i="0" kern="1200" dirty="0">
                <a:solidFill>
                  <a:schemeClr val="tx1"/>
                </a:solidFill>
                <a:effectLst/>
                <a:latin typeface="+mn-lt"/>
                <a:ea typeface="+mn-ea"/>
                <a:cs typeface="+mn-cs"/>
              </a:rPr>
              <a:t>(5) After you came down to the root cause, then what you should do is </a:t>
            </a:r>
            <a:r>
              <a:rPr lang="en-US" altLang="ja-JP" dirty="0"/>
              <a:t>identify recommendations for eliminating or mitigating the reoccurrence of problems or events.</a:t>
            </a:r>
          </a:p>
          <a:p>
            <a:endParaRPr kumimoji="1" lang="ja-JP" altLang="en-US" dirty="0"/>
          </a:p>
        </p:txBody>
      </p:sp>
      <p:sp>
        <p:nvSpPr>
          <p:cNvPr id="4" name="フッター プレースホルダー 3"/>
          <p:cNvSpPr>
            <a:spLocks noGrp="1"/>
          </p:cNvSpPr>
          <p:nvPr>
            <p:ph type="ftr" sz="quarter" idx="4"/>
          </p:nvPr>
        </p:nvSpPr>
        <p:spPr/>
        <p:txBody>
          <a:bodyPr/>
          <a:lstStyle/>
          <a:p>
            <a:r>
              <a:rPr lang="en-US"/>
              <a:t>© World Scout Bureau Inc. </a:t>
            </a:r>
          </a:p>
        </p:txBody>
      </p:sp>
      <p:sp>
        <p:nvSpPr>
          <p:cNvPr id="5" name="スライド番号プレースホルダー 4"/>
          <p:cNvSpPr>
            <a:spLocks noGrp="1"/>
          </p:cNvSpPr>
          <p:nvPr>
            <p:ph type="sldNum" sz="quarter" idx="5"/>
          </p:nvPr>
        </p:nvSpPr>
        <p:spPr/>
        <p:txBody>
          <a:bodyPr/>
          <a:lstStyle/>
          <a:p>
            <a:fld id="{747A97BE-849C-DB4E-8F24-70A03BAE3CA0}" type="slidenum">
              <a:rPr lang="en-US" smtClean="0"/>
              <a:pPr/>
              <a:t>19</a:t>
            </a:fld>
            <a:endParaRPr lang="en-US"/>
          </a:p>
        </p:txBody>
      </p:sp>
    </p:spTree>
    <p:extLst>
      <p:ext uri="{BB962C8B-B14F-4D97-AF65-F5344CB8AC3E}">
        <p14:creationId xmlns:p14="http://schemas.microsoft.com/office/powerpoint/2010/main" val="3678084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lang="en-US" altLang="ja-JP" sz="1200" b="0" i="0" kern="1200" dirty="0">
                <a:solidFill>
                  <a:schemeClr val="tx1"/>
                </a:solidFill>
                <a:effectLst/>
                <a:latin typeface="+mn-lt"/>
                <a:ea typeface="+mn-ea"/>
                <a:cs typeface="+mn-cs"/>
              </a:rPr>
              <a:t>Root Cause Analysis (RCA) is a popular framework to help people to answer the question of why the problem occurred in the first place. RCA tries to </a:t>
            </a:r>
            <a:r>
              <a:rPr lang="en-US" altLang="ja-JP" sz="1200" b="0" i="0" kern="1200" dirty="0" err="1">
                <a:solidFill>
                  <a:schemeClr val="tx1"/>
                </a:solidFill>
                <a:effectLst/>
                <a:latin typeface="+mn-lt"/>
                <a:ea typeface="+mn-ea"/>
                <a:cs typeface="+mn-cs"/>
              </a:rPr>
              <a:t>analys</a:t>
            </a:r>
            <a:r>
              <a:rPr lang="en-US" altLang="ja-JP" sz="1200" b="0" i="0" kern="1200" dirty="0">
                <a:solidFill>
                  <a:schemeClr val="tx1"/>
                </a:solidFill>
                <a:effectLst/>
                <a:latin typeface="+mn-lt"/>
                <a:ea typeface="+mn-ea"/>
                <a:cs typeface="+mn-cs"/>
              </a:rPr>
              <a:t> the origin of the problem by running several steps, often with the associated tools, and identifies 1) What happened; 2)How it happened; 3)Why it happened…so that 4) Actions for preventing reoccurrence are developed.</a:t>
            </a:r>
          </a:p>
          <a:p>
            <a:endParaRPr lang="en-US" altLang="ja-JP" sz="1200" b="0" i="0" kern="1200" dirty="0">
              <a:solidFill>
                <a:schemeClr val="tx1"/>
              </a:solidFill>
              <a:effectLst/>
              <a:latin typeface="+mn-lt"/>
              <a:ea typeface="+mn-ea"/>
              <a:cs typeface="+mn-cs"/>
            </a:endParaRPr>
          </a:p>
          <a:p>
            <a:r>
              <a:rPr lang="en-US" altLang="ja-JP" sz="1200" b="0" i="0" kern="1200" dirty="0">
                <a:solidFill>
                  <a:schemeClr val="tx1"/>
                </a:solidFill>
                <a:effectLst/>
                <a:latin typeface="+mn-lt"/>
                <a:ea typeface="+mn-ea"/>
                <a:cs typeface="+mn-cs"/>
              </a:rPr>
              <a:t>In the step, (1) first you need to set a one key problem you want to </a:t>
            </a:r>
            <a:r>
              <a:rPr lang="en-US" altLang="ja-JP" sz="1200" b="0" i="0" kern="1200" dirty="0" err="1">
                <a:solidFill>
                  <a:schemeClr val="tx1"/>
                </a:solidFill>
                <a:effectLst/>
                <a:latin typeface="+mn-lt"/>
                <a:ea typeface="+mn-ea"/>
                <a:cs typeface="+mn-cs"/>
              </a:rPr>
              <a:t>analyse</a:t>
            </a:r>
            <a:r>
              <a:rPr lang="en-US" altLang="ja-JP" sz="1200" b="0" i="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b="0" i="0" kern="1200" dirty="0">
                <a:solidFill>
                  <a:schemeClr val="tx1"/>
                </a:solidFill>
                <a:effectLst/>
                <a:latin typeface="+mn-lt"/>
                <a:ea typeface="+mn-ea"/>
                <a:cs typeface="+mn-cs"/>
              </a:rPr>
              <a:t>(2) Then list the proof of the problems by data, and then (3)</a:t>
            </a:r>
            <a:r>
              <a:rPr lang="en-US" altLang="ja-JP" dirty="0"/>
              <a:t> need to identify all issues and events that contributed to the problem.</a:t>
            </a:r>
          </a:p>
          <a:p>
            <a:r>
              <a:rPr lang="en-US" altLang="ja-JP" sz="1200" b="0" i="0" kern="1200" dirty="0">
                <a:solidFill>
                  <a:schemeClr val="tx1"/>
                </a:solidFill>
                <a:effectLst/>
                <a:latin typeface="+mn-lt"/>
                <a:ea typeface="+mn-ea"/>
                <a:cs typeface="+mn-cs"/>
              </a:rPr>
              <a:t> (4) Repeat the process until you cannot break things down.</a:t>
            </a:r>
          </a:p>
          <a:p>
            <a:pPr marL="0" indent="0">
              <a:buFont typeface="+mj-lt"/>
              <a:buNone/>
            </a:pPr>
            <a:r>
              <a:rPr lang="en-US" altLang="ja-JP" sz="1200" b="0" i="0" kern="1200" dirty="0">
                <a:solidFill>
                  <a:schemeClr val="tx1"/>
                </a:solidFill>
                <a:effectLst/>
                <a:latin typeface="+mn-lt"/>
                <a:ea typeface="+mn-ea"/>
                <a:cs typeface="+mn-cs"/>
              </a:rPr>
              <a:t>(5) After you came down to the root cause, then what you should do is </a:t>
            </a:r>
            <a:r>
              <a:rPr lang="en-US" altLang="ja-JP" dirty="0"/>
              <a:t>identify recommendations for eliminating or mitigating the reoccurrence of problems or events.</a:t>
            </a:r>
          </a:p>
          <a:p>
            <a:endParaRPr kumimoji="1" lang="ja-JP" altLang="en-US" dirty="0"/>
          </a:p>
        </p:txBody>
      </p:sp>
      <p:sp>
        <p:nvSpPr>
          <p:cNvPr id="4" name="フッター プレースホルダー 3"/>
          <p:cNvSpPr>
            <a:spLocks noGrp="1"/>
          </p:cNvSpPr>
          <p:nvPr>
            <p:ph type="ftr" sz="quarter" idx="4"/>
          </p:nvPr>
        </p:nvSpPr>
        <p:spPr/>
        <p:txBody>
          <a:bodyPr/>
          <a:lstStyle/>
          <a:p>
            <a:r>
              <a:rPr lang="en-US"/>
              <a:t>© World Scout Bureau Inc. </a:t>
            </a:r>
          </a:p>
        </p:txBody>
      </p:sp>
      <p:sp>
        <p:nvSpPr>
          <p:cNvPr id="5" name="スライド番号プレースホルダー 4"/>
          <p:cNvSpPr>
            <a:spLocks noGrp="1"/>
          </p:cNvSpPr>
          <p:nvPr>
            <p:ph type="sldNum" sz="quarter" idx="5"/>
          </p:nvPr>
        </p:nvSpPr>
        <p:spPr/>
        <p:txBody>
          <a:bodyPr/>
          <a:lstStyle/>
          <a:p>
            <a:fld id="{747A97BE-849C-DB4E-8F24-70A03BAE3CA0}" type="slidenum">
              <a:rPr lang="en-US" smtClean="0"/>
              <a:pPr/>
              <a:t>20</a:t>
            </a:fld>
            <a:endParaRPr lang="en-US"/>
          </a:p>
        </p:txBody>
      </p:sp>
    </p:spTree>
    <p:extLst>
      <p:ext uri="{BB962C8B-B14F-4D97-AF65-F5344CB8AC3E}">
        <p14:creationId xmlns:p14="http://schemas.microsoft.com/office/powerpoint/2010/main" val="77192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endParaRPr lang="en-US" altLang="ja-JP" sz="1200" b="0" i="0" kern="1200" dirty="0">
              <a:solidFill>
                <a:schemeClr val="tx1"/>
              </a:solidFill>
              <a:effectLst/>
              <a:latin typeface="+mn-lt"/>
              <a:ea typeface="+mn-ea"/>
              <a:cs typeface="+mn-cs"/>
            </a:endParaRPr>
          </a:p>
        </p:txBody>
      </p:sp>
      <p:sp>
        <p:nvSpPr>
          <p:cNvPr id="4" name="フッター プレースホルダー 3"/>
          <p:cNvSpPr>
            <a:spLocks noGrp="1"/>
          </p:cNvSpPr>
          <p:nvPr>
            <p:ph type="ftr" sz="quarter" idx="4"/>
          </p:nvPr>
        </p:nvSpPr>
        <p:spPr/>
        <p:txBody>
          <a:bodyPr/>
          <a:lstStyle/>
          <a:p>
            <a:r>
              <a:rPr lang="en-US"/>
              <a:t>© World Scout Bureau Inc. </a:t>
            </a:r>
          </a:p>
        </p:txBody>
      </p:sp>
      <p:sp>
        <p:nvSpPr>
          <p:cNvPr id="5" name="スライド番号プレースホルダー 4"/>
          <p:cNvSpPr>
            <a:spLocks noGrp="1"/>
          </p:cNvSpPr>
          <p:nvPr>
            <p:ph type="sldNum" sz="quarter" idx="5"/>
          </p:nvPr>
        </p:nvSpPr>
        <p:spPr/>
        <p:txBody>
          <a:bodyPr/>
          <a:lstStyle/>
          <a:p>
            <a:fld id="{747A97BE-849C-DB4E-8F24-70A03BAE3CA0}" type="slidenum">
              <a:rPr lang="en-US" smtClean="0"/>
              <a:pPr/>
              <a:t>21</a:t>
            </a:fld>
            <a:endParaRPr lang="en-US"/>
          </a:p>
        </p:txBody>
      </p:sp>
    </p:spTree>
    <p:extLst>
      <p:ext uri="{BB962C8B-B14F-4D97-AF65-F5344CB8AC3E}">
        <p14:creationId xmlns:p14="http://schemas.microsoft.com/office/powerpoint/2010/main" val="923494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lang="en-US" altLang="ja-JP" sz="1200" kern="1200" dirty="0">
                <a:solidFill>
                  <a:schemeClr val="tx1"/>
                </a:solidFill>
                <a:effectLst/>
                <a:latin typeface="+mn-lt"/>
                <a:ea typeface="+mn-ea"/>
                <a:cs typeface="+mn-cs"/>
              </a:rPr>
              <a:t>use a SWOT analysis to capture, consolidate and present all the data you have gathered so far.</a:t>
            </a:r>
            <a:endParaRPr kumimoji="1" lang="ja-JP" altLang="en-US" dirty="0"/>
          </a:p>
        </p:txBody>
      </p:sp>
      <p:sp>
        <p:nvSpPr>
          <p:cNvPr id="4" name="フッター プレースホルダー 3"/>
          <p:cNvSpPr>
            <a:spLocks noGrp="1"/>
          </p:cNvSpPr>
          <p:nvPr>
            <p:ph type="ftr" sz="quarter" idx="4"/>
          </p:nvPr>
        </p:nvSpPr>
        <p:spPr/>
        <p:txBody>
          <a:bodyPr/>
          <a:lstStyle/>
          <a:p>
            <a:r>
              <a:rPr lang="en-US"/>
              <a:t>© World Scout Bureau Inc. </a:t>
            </a:r>
          </a:p>
        </p:txBody>
      </p:sp>
      <p:sp>
        <p:nvSpPr>
          <p:cNvPr id="5" name="スライド番号プレースホルダー 4"/>
          <p:cNvSpPr>
            <a:spLocks noGrp="1"/>
          </p:cNvSpPr>
          <p:nvPr>
            <p:ph type="sldNum" sz="quarter" idx="5"/>
          </p:nvPr>
        </p:nvSpPr>
        <p:spPr/>
        <p:txBody>
          <a:bodyPr/>
          <a:lstStyle/>
          <a:p>
            <a:fld id="{747A97BE-849C-DB4E-8F24-70A03BAE3CA0}" type="slidenum">
              <a:rPr lang="en-US" smtClean="0"/>
              <a:pPr/>
              <a:t>22</a:t>
            </a:fld>
            <a:endParaRPr lang="en-US"/>
          </a:p>
        </p:txBody>
      </p:sp>
    </p:spTree>
    <p:extLst>
      <p:ext uri="{BB962C8B-B14F-4D97-AF65-F5344CB8AC3E}">
        <p14:creationId xmlns:p14="http://schemas.microsoft.com/office/powerpoint/2010/main" val="2463303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933950"/>
            <a:ext cx="2133600" cy="208430"/>
          </a:xfrm>
          <a:prstGeom prst="rect">
            <a:avLst/>
          </a:prstGeom>
        </p:spPr>
        <p:txBody>
          <a:bodyPr/>
          <a:lstStyle/>
          <a:p>
            <a:fld id="{68E1BE7D-E85F-C949-88A0-1704BAE10D9D}" type="datetime1">
              <a:rPr lang="en-US" smtClean="0"/>
              <a:pPr/>
              <a:t>5/29/20</a:t>
            </a:fld>
            <a:endParaRPr lang="en-US"/>
          </a:p>
        </p:txBody>
      </p:sp>
      <p:sp>
        <p:nvSpPr>
          <p:cNvPr id="3" name="Footer Placeholder 2"/>
          <p:cNvSpPr>
            <a:spLocks noGrp="1"/>
          </p:cNvSpPr>
          <p:nvPr>
            <p:ph type="ftr" sz="quarter" idx="11"/>
          </p:nvPr>
        </p:nvSpPr>
        <p:spPr>
          <a:xfrm>
            <a:off x="3886200" y="4932828"/>
            <a:ext cx="1905000" cy="209552"/>
          </a:xfrm>
          <a:prstGeom prst="rect">
            <a:avLst/>
          </a:prstGeom>
        </p:spPr>
        <p:txBody>
          <a:bodyPr/>
          <a:lstStyle/>
          <a:p>
            <a:r>
              <a:rPr lang="en-US"/>
              <a:t>© World Scout Bureau Inc.</a:t>
            </a:r>
            <a:endParaRPr lang="en-US" dirty="0"/>
          </a:p>
        </p:txBody>
      </p:sp>
      <p:sp>
        <p:nvSpPr>
          <p:cNvPr id="4" name="Slide Number Placeholder 3"/>
          <p:cNvSpPr>
            <a:spLocks noGrp="1"/>
          </p:cNvSpPr>
          <p:nvPr>
            <p:ph type="sldNum" sz="quarter" idx="12"/>
          </p:nvPr>
        </p:nvSpPr>
        <p:spPr>
          <a:xfrm>
            <a:off x="6553200" y="4933950"/>
            <a:ext cx="2133600" cy="208430"/>
          </a:xfrm>
          <a:prstGeom prst="rect">
            <a:avLst/>
          </a:prstGeom>
        </p:spPr>
        <p:txBody>
          <a:bodyPr/>
          <a:lstStyle/>
          <a:p>
            <a:fld id="{5F702A45-47BF-984A-A12C-FE3DF6400CA5}" type="slidenum">
              <a:rPr lang="en-US" smtClean="0"/>
              <a:pPr/>
              <a:t>‹#›</a:t>
            </a:fld>
            <a:endParaRPr lang="en-US" dirty="0"/>
          </a:p>
        </p:txBody>
      </p:sp>
      <p:pic>
        <p:nvPicPr>
          <p:cNvPr id="5" name="Picture 5" descr="SCT LIZ 169.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229725" cy="519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付きの図">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806752" y="907182"/>
            <a:ext cx="3886200" cy="8382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r>
              <a:rPr lang="fr-CH" dirty="0"/>
              <a:t>Click to edit</a:t>
            </a:r>
            <a:br>
              <a:rPr lang="fr-CH" dirty="0"/>
            </a:br>
            <a:r>
              <a:rPr lang="fr-CH" dirty="0"/>
              <a:t>Master title style</a:t>
            </a:r>
            <a:endParaRPr dirty="0"/>
          </a:p>
        </p:txBody>
      </p:sp>
      <p:sp>
        <p:nvSpPr>
          <p:cNvPr id="11" name="Picture Placeholder 10"/>
          <p:cNvSpPr>
            <a:spLocks noGrp="1"/>
          </p:cNvSpPr>
          <p:nvPr>
            <p:ph type="pic" sz="quarter" idx="13"/>
          </p:nvPr>
        </p:nvSpPr>
        <p:spPr>
          <a:xfrm>
            <a:off x="539552" y="1059582"/>
            <a:ext cx="3962400" cy="28956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ctr" defTabSz="914400" rtl="0" eaLnBrk="1" latinLnBrk="0" hangingPunct="1">
              <a:spcBef>
                <a:spcPts val="2000"/>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ja-JP" altLang="en-US"/>
              <a:t>アイコンをクリックして図を追加</a:t>
            </a:r>
            <a:endParaRPr dirty="0"/>
          </a:p>
        </p:txBody>
      </p:sp>
      <p:sp>
        <p:nvSpPr>
          <p:cNvPr id="9" name="Content Placeholder 2"/>
          <p:cNvSpPr>
            <a:spLocks noGrp="1"/>
          </p:cNvSpPr>
          <p:nvPr>
            <p:ph idx="1"/>
          </p:nvPr>
        </p:nvSpPr>
        <p:spPr>
          <a:xfrm>
            <a:off x="4806752" y="1973982"/>
            <a:ext cx="3886200" cy="2590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800600" y="835174"/>
            <a:ext cx="3886200" cy="8382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r>
              <a:rPr lang="fr-CH" dirty="0"/>
              <a:t>Click to edit</a:t>
            </a:r>
            <a:br>
              <a:rPr lang="fr-CH" dirty="0"/>
            </a:br>
            <a:r>
              <a:rPr lang="fr-CH" dirty="0"/>
              <a:t>Master title style</a:t>
            </a:r>
            <a:endParaRPr dirty="0"/>
          </a:p>
        </p:txBody>
      </p:sp>
      <p:sp>
        <p:nvSpPr>
          <p:cNvPr id="9" name="Text Placeholder 3"/>
          <p:cNvSpPr>
            <a:spLocks noGrp="1"/>
          </p:cNvSpPr>
          <p:nvPr>
            <p:ph type="body" sz="half" idx="2" hasCustomPrompt="1"/>
          </p:nvPr>
        </p:nvSpPr>
        <p:spPr>
          <a:xfrm>
            <a:off x="4800600" y="1901974"/>
            <a:ext cx="3886199" cy="2286000"/>
          </a:xfrm>
          <a:prstGeom prst="rect">
            <a:avLst/>
          </a:prstGeom>
          <a:effectLst/>
        </p:spPr>
        <p:txBody>
          <a:bodyPr vert="horz" lIns="0" tIns="45720" rIns="0" bIns="45720" rtlCol="0">
            <a:normAutofit/>
            <a:scene3d>
              <a:camera prst="orthographicFront"/>
              <a:lightRig rig="chilly" dir="t"/>
            </a:scene3d>
            <a:sp3d extrusionH="6350">
              <a:extrusionClr>
                <a:schemeClr val="bg1"/>
              </a:extrusionClr>
            </a:sp3d>
          </a:bodyPr>
          <a:lstStyle>
            <a:lvl1pPr marL="0" indent="0" algn="l" defTabSz="914400" rtl="0" eaLnBrk="1" latinLnBrk="0" hangingPunct="1">
              <a:lnSpc>
                <a:spcPct val="110000"/>
              </a:lnSpc>
              <a:spcBef>
                <a:spcPts val="2000"/>
              </a:spcBef>
              <a:buSzPct val="80000"/>
              <a:buFont typeface="Wingdings" pitchFamily="2" charset="2"/>
              <a:buNone/>
              <a:defRPr sz="1600" kern="1200">
                <a:solidFill>
                  <a:schemeClr val="tx1">
                    <a:lumMod val="65000"/>
                    <a:lumOff val="35000"/>
                  </a:schemeClr>
                </a:solidFill>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SzPct val="80000"/>
              <a:buFont typeface="Wingdings" pitchFamily="2" charset="2"/>
              <a:buNone/>
            </a:pPr>
            <a:r>
              <a:rPr lang="fr-CH" dirty="0"/>
              <a:t>Click to edit Master </a:t>
            </a:r>
            <a:br>
              <a:rPr lang="fr-CH" dirty="0"/>
            </a:br>
            <a:r>
              <a:rPr lang="fr-CH" dirty="0"/>
              <a:t>title style</a:t>
            </a:r>
          </a:p>
        </p:txBody>
      </p:sp>
      <p:sp>
        <p:nvSpPr>
          <p:cNvPr id="11" name="Picture Placeholder 10"/>
          <p:cNvSpPr>
            <a:spLocks noGrp="1"/>
          </p:cNvSpPr>
          <p:nvPr>
            <p:ph type="pic" sz="quarter" idx="13"/>
          </p:nvPr>
        </p:nvSpPr>
        <p:spPr>
          <a:xfrm>
            <a:off x="533400" y="987574"/>
            <a:ext cx="3962400" cy="28956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ctr" defTabSz="914400" rtl="0" eaLnBrk="1" latinLnBrk="0" hangingPunct="1">
              <a:spcBef>
                <a:spcPts val="2000"/>
              </a:spcBef>
              <a:buSzPct val="80000"/>
              <a:buFont typeface="Wingdings" pitchFamily="2" charset="2"/>
              <a:buNone/>
              <a:defRPr sz="16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ja-JP" altLang="en-US"/>
              <a:t>アイコンをクリックして図を追加</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7200" y="768683"/>
            <a:ext cx="4419599" cy="838200"/>
          </a:xfrm>
          <a:prstGeom prst="rect">
            <a:avLst/>
          </a:prstGeom>
          <a:scene3d>
            <a:camera prst="orthographicFront"/>
            <a:lightRig rig="chilly" dir="t"/>
          </a:scene3d>
          <a:sp3d extrusionH="12700">
            <a:extrusionClr>
              <a:schemeClr val="bg1"/>
            </a:extrusionClr>
          </a:sp3d>
        </p:spPr>
        <p:txBody>
          <a:bodyPr vert="horz" lIns="0" tIns="45720" rIns="0" bIns="45720" rtlCol="0" anchor="t">
            <a:noAutofit/>
            <a:sp3d extrusionH="12700">
              <a:extrusionClr>
                <a:schemeClr val="bg1"/>
              </a:extrusionClr>
            </a:sp3d>
          </a:bodyPr>
          <a:lstStyle>
            <a:lvl1pPr algn="l" defTabSz="914400" rtl="0" eaLnBrk="1" latinLnBrk="0" hangingPunct="1">
              <a:lnSpc>
                <a:spcPct val="100000"/>
              </a:lnSpc>
              <a:spcBef>
                <a:spcPct val="0"/>
              </a:spcBef>
              <a:spcAft>
                <a:spcPts val="0"/>
              </a:spcAft>
              <a:buNone/>
              <a:defRPr sz="2400" b="1" kern="1200" baseline="0">
                <a:solidFill>
                  <a:schemeClr val="tx2"/>
                </a:solidFill>
                <a:effectLst/>
                <a:latin typeface="+mj-lt"/>
                <a:ea typeface="+mj-ea"/>
                <a:cs typeface="+mj-cs"/>
              </a:defRPr>
            </a:lvl1pPr>
          </a:lstStyle>
          <a:p>
            <a:r>
              <a:rPr lang="fr-CH" dirty="0"/>
              <a:t>Click to edit</a:t>
            </a:r>
            <a:br>
              <a:rPr lang="fr-CH" dirty="0"/>
            </a:br>
            <a:r>
              <a:rPr lang="fr-CH" dirty="0"/>
              <a:t>Master title style</a:t>
            </a:r>
            <a:endParaRPr dirty="0"/>
          </a:p>
        </p:txBody>
      </p:sp>
      <p:sp>
        <p:nvSpPr>
          <p:cNvPr id="8" name="Picture Placeholder 10"/>
          <p:cNvSpPr>
            <a:spLocks noGrp="1"/>
          </p:cNvSpPr>
          <p:nvPr>
            <p:ph type="pic" sz="quarter" idx="16"/>
          </p:nvPr>
        </p:nvSpPr>
        <p:spPr>
          <a:xfrm>
            <a:off x="2438400" y="616283"/>
            <a:ext cx="1447800" cy="1447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ja-JP" altLang="en-US"/>
              <a:t>アイコンをクリックして図を追加</a:t>
            </a:r>
            <a:endParaRPr dirty="0"/>
          </a:p>
        </p:txBody>
      </p:sp>
      <p:sp>
        <p:nvSpPr>
          <p:cNvPr id="13" name="Picture Placeholder 10"/>
          <p:cNvSpPr>
            <a:spLocks noGrp="1"/>
          </p:cNvSpPr>
          <p:nvPr>
            <p:ph type="pic" sz="quarter" idx="17"/>
          </p:nvPr>
        </p:nvSpPr>
        <p:spPr>
          <a:xfrm>
            <a:off x="2438400" y="2445083"/>
            <a:ext cx="1447800" cy="1447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ja-JP" altLang="en-US"/>
              <a:t>アイコンをクリックして図を追加</a:t>
            </a:r>
            <a:endParaRPr dirty="0"/>
          </a:p>
        </p:txBody>
      </p:sp>
      <p:sp>
        <p:nvSpPr>
          <p:cNvPr id="14" name="Picture Placeholder 10"/>
          <p:cNvSpPr>
            <a:spLocks noGrp="1"/>
          </p:cNvSpPr>
          <p:nvPr>
            <p:ph type="pic" sz="quarter" idx="18"/>
          </p:nvPr>
        </p:nvSpPr>
        <p:spPr>
          <a:xfrm>
            <a:off x="533400" y="2445083"/>
            <a:ext cx="1447800" cy="1447800"/>
          </a:xfrm>
          <a:prstGeom prst="roundRect">
            <a:avLst>
              <a:gd name="adj" fmla="val 4391"/>
            </a:avLst>
          </a:prstGeom>
          <a:noFill/>
          <a:ln w="44450">
            <a:solidFill>
              <a:schemeClr val="tx1">
                <a:lumMod val="50000"/>
                <a:lumOff val="50000"/>
              </a:schemeClr>
            </a:solidFill>
          </a:ln>
          <a:effectLst>
            <a:reflection stA="25000" endPos="25000" dir="5400000" sy="-100000" algn="bl" rotWithShape="0"/>
          </a:effectLst>
        </p:spPr>
        <p:style>
          <a:lnRef idx="1">
            <a:schemeClr val="accent1"/>
          </a:lnRef>
          <a:fillRef idx="2">
            <a:schemeClr val="accent1"/>
          </a:fillRef>
          <a:effectRef idx="1">
            <a:schemeClr val="accent1"/>
          </a:effectRef>
          <a:fontRef idx="none"/>
        </p:style>
        <p:txBody>
          <a:bodyPr vert="horz" lIns="91440" tIns="45720" rIns="91440" bIns="45720" rtlCol="0" anchor="b">
            <a:noAutofit/>
            <a:scene3d>
              <a:camera prst="orthographicFront"/>
              <a:lightRig rig="chilly" dir="t"/>
            </a:scene3d>
            <a:sp3d extrusionH="6350">
              <a:bevelT w="19050" h="12700" prst="softRound"/>
              <a:extrusionClr>
                <a:schemeClr val="bg1"/>
              </a:extrusionClr>
            </a:sp3d>
          </a:bodyPr>
          <a:lstStyle>
            <a:lvl1pPr marL="342900" indent="-342900" algn="l" defTabSz="914400" rtl="0" eaLnBrk="1" latinLnBrk="0" hangingPunct="1">
              <a:spcBef>
                <a:spcPts val="2000"/>
              </a:spcBef>
              <a:buSzPct val="80000"/>
              <a:buFont typeface="Wingdings" pitchFamily="2" charset="2"/>
              <a:buNone/>
              <a:defRPr sz="1200" kern="1200">
                <a:gradFill>
                  <a:gsLst>
                    <a:gs pos="50000">
                      <a:schemeClr val="tx1">
                        <a:lumMod val="65000"/>
                        <a:lumOff val="35000"/>
                      </a:schemeClr>
                    </a:gs>
                    <a:gs pos="100000">
                      <a:schemeClr val="tx1">
                        <a:lumMod val="85000"/>
                        <a:lumOff val="15000"/>
                      </a:schemeClr>
                    </a:gs>
                  </a:gsLst>
                  <a:lin ang="5400000" scaled="0"/>
                </a:gradFill>
                <a:effectLst>
                  <a:innerShdw blurRad="63500" dist="25400" dir="10800000">
                    <a:schemeClr val="bg1">
                      <a:alpha val="50000"/>
                    </a:schemeClr>
                  </a:innerShdw>
                </a:effectLst>
                <a:latin typeface="+mn-lt"/>
                <a:ea typeface="+mn-ea"/>
                <a:cs typeface="+mn-cs"/>
              </a:defRPr>
            </a:lvl1pPr>
          </a:lstStyle>
          <a:p>
            <a:r>
              <a:rPr lang="ja-JP" altLang="en-US"/>
              <a:t>アイコンをクリックして図を追加</a:t>
            </a:r>
            <a:endParaRPr dirty="0"/>
          </a:p>
        </p:txBody>
      </p:sp>
      <p:sp>
        <p:nvSpPr>
          <p:cNvPr id="11" name="Text Placeholder 2"/>
          <p:cNvSpPr>
            <a:spLocks noGrp="1"/>
          </p:cNvSpPr>
          <p:nvPr>
            <p:ph type="body" idx="1" hasCustomPrompt="1"/>
          </p:nvPr>
        </p:nvSpPr>
        <p:spPr>
          <a:xfrm>
            <a:off x="533400" y="1059582"/>
            <a:ext cx="1752600" cy="646331"/>
          </a:xfrm>
          <a:prstGeom prst="rect">
            <a:avLst/>
          </a:prstGeom>
        </p:spPr>
        <p:txBody>
          <a:bodyPr vert="horz" wrap="square" lIns="91440" tIns="45720" rIns="91440" bIns="45720" rtlCol="0">
            <a:spAutoFit/>
          </a:bodyPr>
          <a:lstStyle>
            <a:lvl1pPr marL="0" indent="0" algn="r" defTabSz="914400" rtl="0" eaLnBrk="1" latinLnBrk="0" hangingPunct="1">
              <a:spcBef>
                <a:spcPts val="0"/>
              </a:spcBef>
              <a:buSzPct val="80000"/>
              <a:buFont typeface="Wingdings" pitchFamily="2" charset="2"/>
              <a:buNone/>
              <a:defRPr sz="1200" b="1" kern="1200">
                <a:solidFill>
                  <a:schemeClr val="tx1">
                    <a:lumMod val="65000"/>
                    <a:lumOff val="35000"/>
                  </a:schemeClr>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a:t>
            </a:r>
            <a:br>
              <a:rPr lang="fr-CH" dirty="0"/>
            </a:br>
            <a:r>
              <a:rPr lang="fr-CH" dirty="0"/>
              <a:t>title style</a:t>
            </a:r>
          </a:p>
        </p:txBody>
      </p:sp>
      <p:sp>
        <p:nvSpPr>
          <p:cNvPr id="12" name="Content Placeholder 2"/>
          <p:cNvSpPr>
            <a:spLocks noGrp="1"/>
          </p:cNvSpPr>
          <p:nvPr>
            <p:ph idx="19"/>
          </p:nvPr>
        </p:nvSpPr>
        <p:spPr>
          <a:xfrm>
            <a:off x="4267200" y="1835483"/>
            <a:ext cx="4419600" cy="2362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843558"/>
            <a:ext cx="5404104" cy="2209800"/>
          </a:xfrm>
          <a:prstGeom prst="roundRect">
            <a:avLst>
              <a:gd name="adj" fmla="val 10522"/>
            </a:avLst>
          </a:prstGeom>
          <a:gradFill flip="none" rotWithShape="1">
            <a:gsLst>
              <a:gs pos="0">
                <a:schemeClr val="tx2"/>
              </a:gs>
              <a:gs pos="60000">
                <a:schemeClr val="tx2">
                  <a:lumMod val="60000"/>
                  <a:lumOff val="40000"/>
                </a:schemeClr>
              </a:gs>
              <a:gs pos="100000">
                <a:schemeClr val="tx2">
                  <a:lumMod val="75000"/>
                </a:schemeClr>
              </a:gs>
            </a:gsLst>
            <a:lin ang="5400000" scaled="0"/>
            <a:tileRect/>
          </a:gradFill>
          <a:ln w="57150">
            <a:solidFill>
              <a:schemeClr val="bg1"/>
            </a:solidFill>
          </a:ln>
          <a:effectLst>
            <a:reflection blurRad="101600" stA="50000" endPos="18000" dir="5400000" sy="-100000" rotWithShape="0"/>
          </a:effectLst>
        </p:spPr>
        <p:style>
          <a:lnRef idx="1">
            <a:schemeClr val="accent4"/>
          </a:lnRef>
          <a:fillRef idx="3">
            <a:schemeClr val="accent4"/>
          </a:fillRef>
          <a:effectRef idx="2">
            <a:schemeClr val="accent4"/>
          </a:effectRef>
          <a:fontRef idx="none"/>
        </p:style>
        <p:txBody>
          <a:bodyPr vert="horz" lIns="91440" tIns="182880" rIns="91440" bIns="182880" rtlCol="0" anchor="ctr">
            <a:normAutofit/>
            <a:scene3d>
              <a:camera prst="orthographicFront"/>
              <a:lightRig rig="chilly" dir="t"/>
            </a:scene3d>
            <a:sp3d extrusionH="6350">
              <a:extrusionClr>
                <a:schemeClr val="bg1"/>
              </a:extrusionClr>
            </a:sp3d>
          </a:bodyPr>
          <a:lstStyle>
            <a:lvl1pPr marL="342900" indent="-342900" algn="ctr" defTabSz="914400" rtl="0" eaLnBrk="1" latinLnBrk="0" hangingPunct="1">
              <a:lnSpc>
                <a:spcPts val="5200"/>
              </a:lnSpc>
              <a:spcBef>
                <a:spcPts val="2000"/>
              </a:spcBef>
              <a:buSzPct val="80000"/>
              <a:buFont typeface="Wingdings" pitchFamily="2" charset="2"/>
              <a:buNone/>
              <a:defRPr sz="2400" b="1" kern="1200" baseline="0">
                <a:solidFill>
                  <a:schemeClr val="bg1"/>
                </a:solidFill>
                <a:effectLst/>
                <a:latin typeface="+mj-lt"/>
                <a:ea typeface="+mj-ea"/>
                <a:cs typeface="+mj-cs"/>
              </a:defRPr>
            </a:lvl1pPr>
          </a:lstStyle>
          <a:p>
            <a:r>
              <a:rPr lang="ja-JP" altLang="en-US"/>
              <a:t>マスター タイトルの書式設定</a:t>
            </a:r>
            <a:endParaRPr dirty="0"/>
          </a:p>
        </p:txBody>
      </p:sp>
      <p:sp>
        <p:nvSpPr>
          <p:cNvPr id="8" name="Text Placeholder 2"/>
          <p:cNvSpPr>
            <a:spLocks noGrp="1"/>
          </p:cNvSpPr>
          <p:nvPr>
            <p:ph type="body" idx="1"/>
          </p:nvPr>
        </p:nvSpPr>
        <p:spPr>
          <a:xfrm>
            <a:off x="1547664" y="3507854"/>
            <a:ext cx="6324600" cy="644621"/>
          </a:xfrm>
          <a:prstGeom prst="rect">
            <a:avLst/>
          </a:prstGeom>
        </p:spPr>
        <p:txBody>
          <a:bodyPr vert="horz" lIns="0" tIns="45720" rIns="0" bIns="45720" rtlCol="0" anchor="ctr">
            <a:normAutofit/>
          </a:bodyPr>
          <a:lstStyle>
            <a:lvl1pPr marL="0" indent="0" algn="ctr" defTabSz="914400" rtl="0" eaLnBrk="1" latinLnBrk="0" hangingPunct="1">
              <a:spcBef>
                <a:spcPts val="0"/>
              </a:spcBef>
              <a:buSzPct val="80000"/>
              <a:buFont typeface="Wingdings" pitchFamily="2" charset="2"/>
              <a:buNone/>
              <a:defRPr sz="2000" b="1" kern="1200">
                <a:solidFill>
                  <a:schemeClr val="tx1">
                    <a:lumMod val="75000"/>
                    <a:lumOff val="25000"/>
                  </a:schemeClr>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Rectangle 9"/>
          <p:cNvSpPr/>
          <p:nvPr userDrawn="1"/>
        </p:nvSpPr>
        <p:spPr>
          <a:xfrm>
            <a:off x="-1" y="-96370"/>
            <a:ext cx="9143999" cy="5238750"/>
          </a:xfrm>
          <a:prstGeom prst="rect">
            <a:avLst/>
          </a:prstGeom>
          <a:solidFill>
            <a:srgbClr val="6225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itle 11"/>
          <p:cNvSpPr>
            <a:spLocks noGrp="1"/>
          </p:cNvSpPr>
          <p:nvPr>
            <p:ph type="title" hasCustomPrompt="1"/>
          </p:nvPr>
        </p:nvSpPr>
        <p:spPr>
          <a:xfrm>
            <a:off x="4067943" y="2139702"/>
            <a:ext cx="4542655" cy="1117849"/>
          </a:xfrm>
          <a:prstGeom prst="rect">
            <a:avLst/>
          </a:prstGeom>
        </p:spPr>
        <p:txBody>
          <a:bodyPr vert="horz"/>
          <a:lstStyle>
            <a:lvl1pPr marL="0" marR="0" indent="0" algn="l" defTabSz="457200" rtl="0" eaLnBrk="1" fontAlgn="auto" latinLnBrk="0" hangingPunct="1">
              <a:lnSpc>
                <a:spcPct val="100000"/>
              </a:lnSpc>
              <a:spcBef>
                <a:spcPct val="0"/>
              </a:spcBef>
              <a:spcAft>
                <a:spcPts val="0"/>
              </a:spcAft>
              <a:tabLst/>
              <a:defRPr kumimoji="0" lang="fr-CH" sz="2400" b="1" i="0" u="none" strike="noStrike" kern="1200" cap="none" spc="0" normalizeH="0" baseline="0" noProof="0">
                <a:ln>
                  <a:noFill/>
                </a:ln>
                <a:solidFill>
                  <a:schemeClr val="bg1"/>
                </a:solidFill>
                <a:effectLst/>
                <a:uLnTx/>
                <a:uFillTx/>
              </a:defRPr>
            </a:lvl1pPr>
          </a:lstStyle>
          <a:p>
            <a:pPr marL="0" marR="0" lvl="0" indent="0" defTabSz="457200" rtl="0" eaLnBrk="1" fontAlgn="auto" latinLnBrk="0" hangingPunct="1">
              <a:lnSpc>
                <a:spcPct val="100000"/>
              </a:lnSpc>
              <a:spcBef>
                <a:spcPct val="0"/>
              </a:spcBef>
              <a:spcAft>
                <a:spcPts val="0"/>
              </a:spcAft>
              <a:tabLst/>
              <a:defRPr/>
            </a:pPr>
            <a:r>
              <a:rPr kumimoji="0" lang="fr-CH" sz="2400" b="1" i="0" u="none" strike="noStrike" kern="1200" cap="none" spc="0" normalizeH="0" baseline="0" noProof="0" dirty="0">
                <a:ln>
                  <a:noFill/>
                </a:ln>
                <a:solidFill>
                  <a:schemeClr val="bg1"/>
                </a:solidFill>
                <a:effectLst/>
                <a:uLnTx/>
                <a:uFillTx/>
                <a:latin typeface="+mn-lt"/>
                <a:ea typeface="+mj-ea"/>
                <a:cs typeface="+mj-cs"/>
              </a:rPr>
              <a:t>Thank you</a:t>
            </a:r>
            <a:br>
              <a:rPr kumimoji="0" lang="fr-CH" sz="2400" b="1" i="0" u="none" strike="noStrike" kern="1200" cap="none" spc="0" normalizeH="0" baseline="0" noProof="0" dirty="0">
                <a:ln>
                  <a:noFill/>
                </a:ln>
                <a:solidFill>
                  <a:schemeClr val="bg1"/>
                </a:solidFill>
                <a:effectLst/>
                <a:uLnTx/>
                <a:uFillTx/>
                <a:latin typeface="+mn-lt"/>
                <a:ea typeface="+mj-ea"/>
                <a:cs typeface="+mj-cs"/>
              </a:rPr>
            </a:br>
            <a:r>
              <a:rPr kumimoji="0" lang="fr-CH" sz="2400" b="1" i="0" u="none" strike="noStrike" kern="1200" cap="none" spc="0" normalizeH="0" baseline="0" noProof="0" dirty="0">
                <a:ln>
                  <a:noFill/>
                </a:ln>
                <a:solidFill>
                  <a:schemeClr val="bg1"/>
                </a:solidFill>
                <a:effectLst/>
                <a:uLnTx/>
                <a:uFillTx/>
                <a:latin typeface="+mn-lt"/>
                <a:ea typeface="+mj-ea"/>
                <a:cs typeface="+mj-cs"/>
              </a:rPr>
              <a:t>Always use as </a:t>
            </a:r>
            <a:r>
              <a:rPr kumimoji="0" lang="fr-CH" sz="2400" b="1" i="0" u="none" strike="noStrike" kern="1200" cap="none" spc="0" normalizeH="0" baseline="0" noProof="0" dirty="0">
                <a:ln>
                  <a:noFill/>
                </a:ln>
                <a:solidFill>
                  <a:schemeClr val="bg1"/>
                </a:solidFill>
                <a:effectLst/>
                <a:uLnTx/>
                <a:uFillTx/>
                <a:latin typeface="+mn-lt"/>
                <a:ea typeface="+mn-ea"/>
                <a:cs typeface="+mn-cs"/>
              </a:rPr>
              <a:t>last slide </a:t>
            </a:r>
            <a:r>
              <a:rPr kumimoji="0" lang="fr-CH" sz="2400" b="1" i="0" u="none" strike="noStrike" kern="1200" cap="none" spc="0" normalizeH="0" baseline="0" noProof="0" dirty="0">
                <a:ln>
                  <a:noFill/>
                </a:ln>
                <a:solidFill>
                  <a:schemeClr val="bg1"/>
                </a:solidFill>
                <a:effectLst/>
                <a:uLnTx/>
                <a:uFillTx/>
                <a:latin typeface="+mn-lt"/>
                <a:ea typeface="+mj-ea"/>
                <a:cs typeface="+mj-cs"/>
              </a:rPr>
              <a:t> </a:t>
            </a:r>
            <a:endParaRPr kumimoji="0" lang="en-US" sz="2400" b="1" i="0" u="none" strike="noStrike" kern="1200" cap="none" spc="0" normalizeH="0" baseline="0" noProof="0" dirty="0">
              <a:ln>
                <a:noFill/>
              </a:ln>
              <a:solidFill>
                <a:schemeClr val="bg1"/>
              </a:solidFill>
              <a:effectLst/>
              <a:uLnTx/>
              <a:uFillTx/>
              <a:latin typeface="+mn-lt"/>
              <a:ea typeface="+mj-ea"/>
              <a:cs typeface="+mj-cs"/>
            </a:endParaRPr>
          </a:p>
        </p:txBody>
      </p:sp>
      <p:pic>
        <p:nvPicPr>
          <p:cNvPr id="9" name="Picture 2"/>
          <p:cNvPicPr>
            <a:picLocks noChangeAspect="1" noChangeArrowheads="1"/>
          </p:cNvPicPr>
          <p:nvPr userDrawn="1"/>
        </p:nvPicPr>
        <p:blipFill>
          <a:blip r:embed="rId2"/>
          <a:srcRect/>
          <a:stretch>
            <a:fillRect/>
          </a:stretch>
        </p:blipFill>
        <p:spPr bwMode="auto">
          <a:xfrm>
            <a:off x="755576" y="2336676"/>
            <a:ext cx="2303463" cy="723900"/>
          </a:xfrm>
          <a:prstGeom prst="rect">
            <a:avLst/>
          </a:prstGeom>
          <a:noFill/>
          <a:ln w="9525">
            <a:noFill/>
            <a:miter lim="800000"/>
            <a:headEnd/>
            <a:tailEnd/>
          </a:ln>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8" name="Rectangle 7"/>
          <p:cNvSpPr/>
          <p:nvPr userDrawn="1"/>
        </p:nvSpPr>
        <p:spPr>
          <a:xfrm>
            <a:off x="2" y="-95250"/>
            <a:ext cx="9143999" cy="5238750"/>
          </a:xfrm>
          <a:prstGeom prst="rect">
            <a:avLst/>
          </a:prstGeom>
          <a:solidFill>
            <a:srgbClr val="62259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hasCustomPrompt="1"/>
          </p:nvPr>
        </p:nvSpPr>
        <p:spPr>
          <a:xfrm>
            <a:off x="3995936" y="1635646"/>
            <a:ext cx="4464496" cy="1512168"/>
          </a:xfrm>
          <a:prstGeom prst="rect">
            <a:avLst/>
          </a:prstGeom>
        </p:spPr>
        <p:txBody>
          <a:bodyPr vert="horz"/>
          <a:lstStyle>
            <a:lvl1pPr marL="0" marR="0" indent="0" algn="l" defTabSz="457200" rtl="0" eaLnBrk="1" fontAlgn="auto" latinLnBrk="0" hangingPunct="1">
              <a:lnSpc>
                <a:spcPct val="100000"/>
              </a:lnSpc>
              <a:spcBef>
                <a:spcPct val="0"/>
              </a:spcBef>
              <a:spcAft>
                <a:spcPts val="0"/>
              </a:spcAft>
              <a:tabLst/>
              <a:defRPr kumimoji="0" lang="fr-CH" sz="2000" b="0" i="0" u="none" strike="noStrike" kern="1200" cap="none" spc="0" normalizeH="0" baseline="0" noProof="0">
                <a:ln>
                  <a:noFill/>
                </a:ln>
                <a:solidFill>
                  <a:schemeClr val="bg1"/>
                </a:solidFill>
                <a:effectLst/>
                <a:uLnTx/>
                <a:uFillTx/>
                <a:latin typeface="Arial" charset="0"/>
                <a:ea typeface="Arial" charset="0"/>
                <a:cs typeface="Arial" charset="0"/>
              </a:defRPr>
            </a:lvl1pPr>
          </a:lstStyle>
          <a:p>
            <a:pPr marL="0" marR="0" lvl="0" indent="0" defTabSz="457200" rtl="0" eaLnBrk="1" fontAlgn="auto" latinLnBrk="0" hangingPunct="1">
              <a:lnSpc>
                <a:spcPct val="100000"/>
              </a:lnSpc>
              <a:spcBef>
                <a:spcPct val="0"/>
              </a:spcBef>
              <a:spcAft>
                <a:spcPts val="0"/>
              </a:spcAft>
              <a:tabLst/>
              <a:defRPr/>
            </a:pPr>
            <a:r>
              <a:rPr kumimoji="0" lang="fr-CH" sz="2400" b="1" i="0" u="none" strike="noStrike" kern="1200" cap="none" spc="0" normalizeH="0" baseline="0" noProof="0" dirty="0">
                <a:ln>
                  <a:noFill/>
                </a:ln>
                <a:solidFill>
                  <a:schemeClr val="bg1"/>
                </a:solidFill>
                <a:effectLst/>
                <a:uLnTx/>
                <a:uFillTx/>
                <a:latin typeface="+mn-lt"/>
                <a:ea typeface="+mj-ea"/>
                <a:cs typeface="+mj-cs"/>
              </a:rPr>
              <a:t>Click to edit Main title of </a:t>
            </a:r>
            <a:r>
              <a:rPr kumimoji="0" lang="fr-CH" sz="2400" b="1" i="0" u="none" strike="noStrike" kern="1200" cap="none" spc="0" normalizeH="0" baseline="0" noProof="0" dirty="0" err="1">
                <a:ln>
                  <a:noFill/>
                </a:ln>
                <a:solidFill>
                  <a:schemeClr val="bg1"/>
                </a:solidFill>
                <a:effectLst/>
                <a:uLnTx/>
                <a:uFillTx/>
                <a:latin typeface="+mn-lt"/>
                <a:ea typeface="+mj-ea"/>
                <a:cs typeface="+mj-cs"/>
              </a:rPr>
              <a:t>presentation</a:t>
            </a:r>
            <a:r>
              <a:rPr kumimoji="0" lang="fr-CH" sz="2400" b="1" i="0" u="none" strike="noStrike" kern="1200" cap="none" spc="0" normalizeH="0" baseline="0" noProof="0" dirty="0">
                <a:ln>
                  <a:noFill/>
                </a:ln>
                <a:solidFill>
                  <a:schemeClr val="bg1"/>
                </a:solidFill>
                <a:effectLst/>
                <a:uLnTx/>
                <a:uFillTx/>
                <a:latin typeface="+mn-lt"/>
                <a:ea typeface="+mj-ea"/>
                <a:cs typeface="+mj-cs"/>
              </a:rPr>
              <a:t>,</a:t>
            </a:r>
            <a:br>
              <a:rPr kumimoji="0" lang="fr-CH" sz="2400" b="1" i="0" u="none" strike="noStrike" kern="1200" cap="none" spc="0" normalizeH="0" baseline="0" noProof="0" dirty="0">
                <a:ln>
                  <a:noFill/>
                </a:ln>
                <a:solidFill>
                  <a:schemeClr val="bg1"/>
                </a:solidFill>
                <a:effectLst/>
                <a:uLnTx/>
                <a:uFillTx/>
                <a:latin typeface="+mn-lt"/>
                <a:ea typeface="+mj-ea"/>
                <a:cs typeface="+mj-cs"/>
              </a:rPr>
            </a:br>
            <a:br>
              <a:rPr kumimoji="0" lang="fr-CH" sz="2400" b="1" i="0" u="none" strike="noStrike" kern="1200" cap="none" spc="0" normalizeH="0" baseline="0" noProof="0" dirty="0">
                <a:ln>
                  <a:noFill/>
                </a:ln>
                <a:solidFill>
                  <a:schemeClr val="bg1"/>
                </a:solidFill>
                <a:effectLst/>
                <a:uLnTx/>
                <a:uFillTx/>
                <a:latin typeface="+mn-lt"/>
                <a:ea typeface="+mj-ea"/>
                <a:cs typeface="+mj-cs"/>
              </a:rPr>
            </a:br>
            <a:r>
              <a:rPr kumimoji="0" lang="fr-CH" sz="2400" b="1" i="0" u="none" strike="noStrike" kern="1200" cap="none" spc="0" normalizeH="0" baseline="0" noProof="0" dirty="0">
                <a:ln>
                  <a:noFill/>
                </a:ln>
                <a:solidFill>
                  <a:schemeClr val="bg1"/>
                </a:solidFill>
                <a:effectLst/>
                <a:uLnTx/>
                <a:uFillTx/>
                <a:latin typeface="+mn-lt"/>
                <a:ea typeface="+mj-ea"/>
                <a:cs typeface="+mj-cs"/>
              </a:rPr>
              <a:t>Always use as </a:t>
            </a:r>
            <a:r>
              <a:rPr kumimoji="0" lang="fr-CH" sz="2400" b="1" i="0" u="none" strike="noStrike" kern="1200" cap="none" spc="0" normalizeH="0" baseline="0" noProof="0" dirty="0">
                <a:ln>
                  <a:noFill/>
                </a:ln>
                <a:solidFill>
                  <a:schemeClr val="bg1"/>
                </a:solidFill>
                <a:effectLst/>
                <a:uLnTx/>
                <a:uFillTx/>
                <a:latin typeface="+mn-lt"/>
                <a:ea typeface="+mn-ea"/>
                <a:cs typeface="+mn-cs"/>
              </a:rPr>
              <a:t>first slide </a:t>
            </a:r>
            <a:endParaRPr kumimoji="0" lang="en-US" sz="2400" b="1" i="0" u="none" strike="noStrike" kern="1200" cap="none" spc="0" normalizeH="0" baseline="0" noProof="0" dirty="0">
              <a:ln>
                <a:noFill/>
              </a:ln>
              <a:solidFill>
                <a:schemeClr val="bg1"/>
              </a:solidFill>
              <a:effectLst/>
              <a:uLnTx/>
              <a:uFillTx/>
              <a:latin typeface="+mn-lt"/>
              <a:ea typeface="+mj-ea"/>
              <a:cs typeface="+mj-cs"/>
            </a:endParaRPr>
          </a:p>
        </p:txBody>
      </p:sp>
      <p:pic>
        <p:nvPicPr>
          <p:cNvPr id="6" name="Picture 2"/>
          <p:cNvPicPr>
            <a:picLocks noChangeAspect="1" noChangeArrowheads="1"/>
          </p:cNvPicPr>
          <p:nvPr userDrawn="1"/>
        </p:nvPicPr>
        <p:blipFill>
          <a:blip r:embed="rId2"/>
          <a:srcRect/>
          <a:stretch>
            <a:fillRect/>
          </a:stretch>
        </p:blipFill>
        <p:spPr bwMode="auto">
          <a:xfrm>
            <a:off x="683568" y="3943350"/>
            <a:ext cx="2303463" cy="723900"/>
          </a:xfrm>
          <a:prstGeom prst="rect">
            <a:avLst/>
          </a:prstGeom>
          <a:noFill/>
          <a:ln w="9525">
            <a:noFill/>
            <a:miter lim="800000"/>
            <a:headEnd/>
            <a:tailEnd/>
          </a:ln>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552" y="1162030"/>
            <a:ext cx="8305800" cy="1343656"/>
          </a:xfrm>
          <a:prstGeom prst="rect">
            <a:avLst/>
          </a:prstGeom>
        </p:spPr>
        <p:txBody>
          <a:bodyPr anchor="ctr" anchorCtr="0"/>
          <a:lstStyle>
            <a:lvl1pPr algn="ctr">
              <a:spcAft>
                <a:spcPts val="0"/>
              </a:spcAft>
              <a:defRPr sz="3600" b="1" cap="none" baseline="0">
                <a:solidFill>
                  <a:schemeClr val="tx2"/>
                </a:solidFill>
                <a:effectLst/>
              </a:defRPr>
            </a:lvl1pPr>
          </a:lstStyle>
          <a:p>
            <a:r>
              <a:rPr lang="fr-CH" dirty="0"/>
              <a:t>Click to edit Master </a:t>
            </a:r>
            <a:br>
              <a:rPr lang="fr-CH" dirty="0"/>
            </a:br>
            <a:r>
              <a:rPr lang="fr-CH" dirty="0"/>
              <a:t>title style</a:t>
            </a:r>
            <a:endParaRPr dirty="0"/>
          </a:p>
        </p:txBody>
      </p:sp>
      <p:sp>
        <p:nvSpPr>
          <p:cNvPr id="3" name="Text Placeholder 2"/>
          <p:cNvSpPr>
            <a:spLocks noGrp="1"/>
          </p:cNvSpPr>
          <p:nvPr>
            <p:ph type="body" idx="1"/>
          </p:nvPr>
        </p:nvSpPr>
        <p:spPr>
          <a:xfrm>
            <a:off x="539552" y="2931790"/>
            <a:ext cx="8153400" cy="416021"/>
          </a:xfrm>
          <a:prstGeom prst="rect">
            <a:avLst/>
          </a:prstGeom>
        </p:spPr>
        <p:txBody>
          <a:bodyPr vert="horz" lIns="91440" tIns="45720" rIns="91440" bIns="45720" rtlCol="0">
            <a:normAutofit/>
          </a:bodyPr>
          <a:lstStyle>
            <a:lvl1pPr marL="0" indent="0" algn="ctr" defTabSz="914400" rtl="0" eaLnBrk="1" latinLnBrk="0" hangingPunct="1">
              <a:spcBef>
                <a:spcPts val="0"/>
              </a:spcBef>
              <a:buSzPct val="80000"/>
              <a:buFont typeface="Wingdings" pitchFamily="2" charset="2"/>
              <a:buNone/>
              <a:defRPr sz="2000" b="1" kern="1200">
                <a:solidFill>
                  <a:schemeClr val="tx1">
                    <a:lumMod val="65000"/>
                    <a:lumOff val="35000"/>
                  </a:schemeClr>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552" y="627534"/>
            <a:ext cx="3886200" cy="833178"/>
          </a:xfrm>
          <a:prstGeom prst="rect">
            <a:avLst/>
          </a:prstGeom>
        </p:spPr>
        <p:txBody>
          <a:bodyPr wrap="square" lIns="0" tIns="46800" rIns="0" bIns="46800" anchor="t">
            <a:noAutofit/>
          </a:bodyPr>
          <a:lstStyle>
            <a:lvl1pPr>
              <a:lnSpc>
                <a:spcPct val="100000"/>
              </a:lnSpc>
              <a:spcAft>
                <a:spcPts val="0"/>
              </a:spcAft>
              <a:defRPr>
                <a:solidFill>
                  <a:schemeClr val="tx2"/>
                </a:solidFill>
              </a:defRPr>
            </a:lvl1pPr>
          </a:lstStyle>
          <a:p>
            <a:r>
              <a:rPr lang="fr-CH" dirty="0"/>
              <a:t>Click to edit</a:t>
            </a:r>
            <a:br>
              <a:rPr lang="fr-CH" dirty="0"/>
            </a:br>
            <a:r>
              <a:rPr lang="fr-CH" dirty="0"/>
              <a:t>Master title style</a:t>
            </a:r>
            <a:endParaRPr dirty="0"/>
          </a:p>
        </p:txBody>
      </p:sp>
      <p:sp>
        <p:nvSpPr>
          <p:cNvPr id="9" name="Content Placeholder 2"/>
          <p:cNvSpPr>
            <a:spLocks noGrp="1"/>
          </p:cNvSpPr>
          <p:nvPr>
            <p:ph idx="1" hasCustomPrompt="1"/>
          </p:nvPr>
        </p:nvSpPr>
        <p:spPr>
          <a:xfrm>
            <a:off x="539552" y="1618134"/>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6752" y="1618134"/>
            <a:ext cx="3886200" cy="27432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28" name="Text Placeholder 27"/>
          <p:cNvSpPr>
            <a:spLocks noGrp="1"/>
          </p:cNvSpPr>
          <p:nvPr>
            <p:ph type="body" sz="quarter" idx="14" hasCustomPrompt="1"/>
          </p:nvPr>
        </p:nvSpPr>
        <p:spPr>
          <a:xfrm>
            <a:off x="4806752" y="627534"/>
            <a:ext cx="3886200" cy="833438"/>
          </a:xfrm>
          <a:prstGeom prst="rect">
            <a:avLst/>
          </a:prstGeom>
        </p:spPr>
        <p:txBody>
          <a:bodyPr vert="horz" wrap="square" anchor="t"/>
          <a:lstStyle>
            <a:lvl1pPr marL="0" indent="-457200">
              <a:spcBef>
                <a:spcPts val="0"/>
              </a:spcBef>
              <a:buFont typeface="Arial"/>
              <a:buNone/>
              <a:defRPr sz="2400" baseline="0">
                <a:solidFill>
                  <a:schemeClr val="tx2"/>
                </a:solidFill>
                <a:latin typeface="+mj-lt"/>
              </a:defRPr>
            </a:lvl1pPr>
          </a:lstStyle>
          <a:p>
            <a:pPr lvl="0"/>
            <a:r>
              <a:rPr lang="fr-CH" dirty="0"/>
              <a:t>Click to edit</a:t>
            </a:r>
            <a:br>
              <a:rPr lang="fr-CH" dirty="0"/>
            </a:br>
            <a:r>
              <a:rPr lang="fr-CH" dirty="0"/>
              <a:t>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627534"/>
            <a:ext cx="8153400" cy="648072"/>
          </a:xfrm>
          <a:prstGeom prst="rect">
            <a:avLst/>
          </a:prstGeom>
        </p:spPr>
        <p:txBody>
          <a:bodyPr lIns="0" tIns="46800" rIns="0" bIns="46800" anchor="t"/>
          <a:lstStyle>
            <a:lvl1pPr>
              <a:lnSpc>
                <a:spcPct val="100000"/>
              </a:lnSpc>
              <a:spcAft>
                <a:spcPts val="0"/>
              </a:spcAft>
              <a:defRPr baseline="0">
                <a:solidFill>
                  <a:schemeClr val="tx2"/>
                </a:solidFill>
              </a:defRPr>
            </a:lvl1pPr>
          </a:lstStyle>
          <a:p>
            <a:r>
              <a:rPr lang="ja-JP" altLang="en-US"/>
              <a:t>マスター タイトルの書式設定</a:t>
            </a:r>
            <a:endParaRPr dirty="0"/>
          </a:p>
        </p:txBody>
      </p:sp>
      <p:sp>
        <p:nvSpPr>
          <p:cNvPr id="9" name="Content Placeholder 2"/>
          <p:cNvSpPr>
            <a:spLocks noGrp="1"/>
          </p:cNvSpPr>
          <p:nvPr>
            <p:ph idx="1" hasCustomPrompt="1"/>
          </p:nvPr>
        </p:nvSpPr>
        <p:spPr>
          <a:xfrm>
            <a:off x="533400" y="1707654"/>
            <a:ext cx="3886200" cy="2448272"/>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
        <p:nvSpPr>
          <p:cNvPr id="10" name="Content Placeholder 2"/>
          <p:cNvSpPr>
            <a:spLocks noGrp="1"/>
          </p:cNvSpPr>
          <p:nvPr>
            <p:ph idx="13" hasCustomPrompt="1"/>
          </p:nvPr>
        </p:nvSpPr>
        <p:spPr>
          <a:xfrm>
            <a:off x="4800600" y="1726414"/>
            <a:ext cx="3886200" cy="2429511"/>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fr-CH" dirty="0"/>
              <a:t>Click to edit Master text style </a:t>
            </a:r>
          </a:p>
          <a:p>
            <a:pPr lvl="1"/>
            <a:r>
              <a:rPr lang="fr-CH" dirty="0"/>
              <a:t>Second level</a:t>
            </a:r>
          </a:p>
          <a:p>
            <a:pPr lvl="2"/>
            <a:r>
              <a:rPr lang="fr-CH" dirty="0"/>
              <a:t>Third level</a:t>
            </a:r>
          </a:p>
          <a:p>
            <a:pPr lvl="3"/>
            <a:r>
              <a:rPr lang="fr-CH" dirty="0"/>
              <a:t>Fourth level</a:t>
            </a:r>
          </a:p>
          <a:p>
            <a:pPr lvl="4"/>
            <a:r>
              <a:rPr lang="fr-CH" dirty="0"/>
              <a:t>Fifth level</a:t>
            </a: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9552" y="627534"/>
            <a:ext cx="8153400" cy="457200"/>
          </a:xfrm>
          <a:prstGeom prst="rect">
            <a:avLst/>
          </a:prstGeom>
        </p:spPr>
        <p:txBody>
          <a:bodyPr lIns="0" tIns="46800" rIns="0" bIns="46800" anchor="t"/>
          <a:lstStyle>
            <a:lvl1pPr>
              <a:lnSpc>
                <a:spcPct val="100000"/>
              </a:lnSpc>
              <a:spcAft>
                <a:spcPts val="0"/>
              </a:spcAft>
              <a:defRPr>
                <a:solidFill>
                  <a:schemeClr val="tx2"/>
                </a:solidFill>
              </a:defRPr>
            </a:lvl1pPr>
          </a:lstStyle>
          <a:p>
            <a:r>
              <a:rPr lang="ja-JP" altLang="en-US"/>
              <a:t>マスター タイトルの書式設定</a:t>
            </a:r>
            <a:endParaRPr dirty="0"/>
          </a:p>
        </p:txBody>
      </p:sp>
      <p:sp>
        <p:nvSpPr>
          <p:cNvPr id="3" name="Content Placeholder 2"/>
          <p:cNvSpPr>
            <a:spLocks noGrp="1"/>
          </p:cNvSpPr>
          <p:nvPr>
            <p:ph idx="1"/>
          </p:nvPr>
        </p:nvSpPr>
        <p:spPr>
          <a:xfrm>
            <a:off x="539552" y="1389534"/>
            <a:ext cx="8153400" cy="2766392"/>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552" y="915566"/>
            <a:ext cx="8153400" cy="3048000"/>
          </a:xfrm>
          <a:prstGeom prst="rect">
            <a:avLst/>
          </a:prstGeom>
        </p:spPr>
        <p:txBody>
          <a:bodyPr anchor="ctr"/>
          <a:lstStyle>
            <a:lvl1pPr algn="ctr">
              <a:spcAft>
                <a:spcPts val="0"/>
              </a:spcAft>
              <a:defRPr sz="3200" baseline="0"/>
            </a:lvl1pPr>
          </a:lstStyle>
          <a:p>
            <a:r>
              <a:rPr lang="fr-CH" dirty="0"/>
              <a:t>Click to edit Master </a:t>
            </a:r>
            <a:br>
              <a:rPr lang="fr-CH" dirty="0"/>
            </a:br>
            <a:r>
              <a:rPr lang="fr-CH" dirty="0"/>
              <a:t>title style</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47750"/>
            <a:ext cx="8153400" cy="457200"/>
          </a:xfrm>
          <a:prstGeom prst="rect">
            <a:avLst/>
          </a:prstGeom>
        </p:spPr>
        <p:txBody>
          <a:bodyPr lIns="0" tIns="46800" rIns="0" bIns="46800" anchor="t"/>
          <a:lstStyle>
            <a:lvl1pPr>
              <a:lnSpc>
                <a:spcPct val="100000"/>
              </a:lnSpc>
              <a:spcAft>
                <a:spcPts val="0"/>
              </a:spcAft>
              <a:defRPr>
                <a:solidFill>
                  <a:schemeClr val="tx2"/>
                </a:solidFill>
              </a:defRPr>
            </a:lvl1pPr>
          </a:lstStyle>
          <a:p>
            <a:r>
              <a:rPr lang="ja-JP" altLang="en-US"/>
              <a:t>マスター タイトルの書式設定</a:t>
            </a:r>
            <a:endParaRPr dirty="0"/>
          </a:p>
        </p:txBody>
      </p:sp>
      <p:sp>
        <p:nvSpPr>
          <p:cNvPr id="11" name="Text Placeholder 2"/>
          <p:cNvSpPr>
            <a:spLocks noGrp="1"/>
          </p:cNvSpPr>
          <p:nvPr>
            <p:ph type="body" idx="1" hasCustomPrompt="1"/>
          </p:nvPr>
        </p:nvSpPr>
        <p:spPr>
          <a:xfrm>
            <a:off x="533400" y="2800350"/>
            <a:ext cx="3124200" cy="584776"/>
          </a:xfrm>
          <a:prstGeom prst="rect">
            <a:avLst/>
          </a:prstGeom>
        </p:spPr>
        <p:txBody>
          <a:bodyPr vert="horz" wrap="square" lIns="91440" tIns="45720" rIns="91440" bIns="45720" rtlCol="0">
            <a:spAutoFit/>
          </a:bodyPr>
          <a:lstStyle>
            <a:lvl1pPr marL="0" indent="0" algn="r" defTabSz="914400" rtl="0" eaLnBrk="1" latinLnBrk="0" hangingPunct="1">
              <a:spcBef>
                <a:spcPts val="0"/>
              </a:spcBef>
              <a:buSzPct val="80000"/>
              <a:buFont typeface="Wingdings" pitchFamily="2" charset="2"/>
              <a:buNone/>
              <a:defRPr sz="1600" b="1" kern="1200">
                <a:solidFill>
                  <a:schemeClr val="tx1">
                    <a:lumMod val="65000"/>
                    <a:lumOff val="35000"/>
                  </a:schemeClr>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dirty="0"/>
              <a:t>Click to edit Master </a:t>
            </a:r>
            <a:br>
              <a:rPr lang="fr-CH" dirty="0"/>
            </a:br>
            <a:r>
              <a:rPr lang="fr-CH" dirty="0"/>
              <a:t>title style</a:t>
            </a:r>
          </a:p>
        </p:txBody>
      </p:sp>
      <p:sp>
        <p:nvSpPr>
          <p:cNvPr id="9" name="Content Placeholder 2"/>
          <p:cNvSpPr>
            <a:spLocks noGrp="1"/>
          </p:cNvSpPr>
          <p:nvPr>
            <p:ph idx="13"/>
          </p:nvPr>
        </p:nvSpPr>
        <p:spPr>
          <a:xfrm>
            <a:off x="3886200" y="1809750"/>
            <a:ext cx="4800600" cy="2971800"/>
          </a:xfrm>
          <a:prstGeom prst="rect">
            <a:avLst/>
          </a:prstGeom>
        </p:spPr>
        <p:txBody>
          <a:bodyPr lIns="0" tIns="0" rIns="0" bIns="0"/>
          <a:lstStyle>
            <a:lvl1pPr marL="0" indent="-180000">
              <a:lnSpc>
                <a:spcPts val="2200"/>
              </a:lnSpc>
              <a:spcBef>
                <a:spcPts val="0"/>
              </a:spcBef>
              <a:buClr>
                <a:schemeClr val="tx2"/>
              </a:buClr>
              <a:buSzPct val="120000"/>
              <a:buFont typeface="Arial"/>
              <a:buNone/>
              <a:defRPr sz="1600" b="0" baseline="0">
                <a:solidFill>
                  <a:schemeClr val="tx1"/>
                </a:solidFill>
              </a:defRPr>
            </a:lvl1pPr>
            <a:lvl2pPr marL="360000" indent="-180000">
              <a:lnSpc>
                <a:spcPts val="2200"/>
              </a:lnSpc>
              <a:spcBef>
                <a:spcPts val="300"/>
              </a:spcBef>
              <a:buClr>
                <a:schemeClr val="tx2"/>
              </a:buClr>
              <a:buSzPct val="120000"/>
              <a:buFont typeface="Arial"/>
              <a:buChar char="•"/>
              <a:defRPr/>
            </a:lvl2pPr>
            <a:lvl3pPr marL="720000" indent="-180000">
              <a:lnSpc>
                <a:spcPts val="2200"/>
              </a:lnSpc>
              <a:spcBef>
                <a:spcPts val="300"/>
              </a:spcBef>
              <a:buClr>
                <a:schemeClr val="accent3"/>
              </a:buClr>
              <a:buSzPct val="120000"/>
              <a:buFont typeface="Arial"/>
              <a:buChar char="•"/>
              <a:defRPr/>
            </a:lvl3pPr>
            <a:lvl4pPr marL="1080000" indent="-180000">
              <a:lnSpc>
                <a:spcPts val="2200"/>
              </a:lnSpc>
              <a:spcBef>
                <a:spcPts val="300"/>
              </a:spcBef>
              <a:buClr>
                <a:schemeClr val="accent2"/>
              </a:buClr>
              <a:buSzPct val="120000"/>
              <a:buFont typeface="Arial"/>
              <a:buChar char="•"/>
              <a:defRPr/>
            </a:lvl4pPr>
            <a:lvl5pPr marL="1440000" indent="-180000">
              <a:lnSpc>
                <a:spcPts val="2200"/>
              </a:lnSpc>
              <a:spcBef>
                <a:spcPts val="300"/>
              </a:spcBef>
              <a:buClr>
                <a:schemeClr val="accent1"/>
              </a:buClr>
              <a:buSzPct val="120000"/>
              <a:buFont typeface="Arial"/>
              <a:buChar char="•"/>
              <a:defRPr/>
            </a:lvl5pPr>
            <a:lvl6pPr>
              <a:buNone/>
              <a:defRPr/>
            </a:lvl6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55776" y="1047750"/>
            <a:ext cx="6283424" cy="609600"/>
          </a:xfrm>
          <a:prstGeom prst="rect">
            <a:avLst/>
          </a:prstGeom>
        </p:spPr>
        <p:txBody>
          <a:bodyPr lIns="0" rIns="0" anchor="t"/>
          <a:lstStyle>
            <a:lvl1pPr algn="l">
              <a:lnSpc>
                <a:spcPct val="100000"/>
              </a:lnSpc>
              <a:defRPr sz="2400" b="1" baseline="0"/>
            </a:lvl1pPr>
          </a:lstStyle>
          <a:p>
            <a:r>
              <a:rPr lang="ja-JP" altLang="en-US"/>
              <a:t>マスター タイトルの書式設定</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bg2">
                <a:tint val="10000"/>
                <a:alpha val="80000"/>
                <a:satMod val="300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pic>
        <p:nvPicPr>
          <p:cNvPr id="8" name="Picture 11" descr="SCT_Logo_EN_rgb_co.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4418013"/>
            <a:ext cx="1460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4" r:id="rId1"/>
    <p:sldLayoutId id="2147483754" r:id="rId2"/>
    <p:sldLayoutId id="2147483745" r:id="rId3"/>
    <p:sldLayoutId id="2147483759" r:id="rId4"/>
    <p:sldLayoutId id="2147483763" r:id="rId5"/>
    <p:sldLayoutId id="2147483743" r:id="rId6"/>
    <p:sldLayoutId id="2147483748" r:id="rId7"/>
    <p:sldLayoutId id="2147483760" r:id="rId8"/>
    <p:sldLayoutId id="2147483750" r:id="rId9"/>
    <p:sldLayoutId id="2147483751" r:id="rId10"/>
    <p:sldLayoutId id="2147483762" r:id="rId11"/>
    <p:sldLayoutId id="2147483761" r:id="rId12"/>
    <p:sldLayoutId id="2147483742" r:id="rId13"/>
    <p:sldLayoutId id="2147483749" r:id="rId14"/>
    <p:sldLayoutId id="2147483758" r:id="rId15"/>
  </p:sldLayoutIdLst>
  <p:hf hdr="0" dt="0"/>
  <p:txStyles>
    <p:titleStyle>
      <a:lvl1pPr algn="l" defTabSz="914400" rtl="0" eaLnBrk="1" latinLnBrk="0" hangingPunct="1">
        <a:lnSpc>
          <a:spcPct val="100000"/>
        </a:lnSpc>
        <a:spcBef>
          <a:spcPct val="0"/>
        </a:spcBef>
        <a:spcAft>
          <a:spcPts val="1800"/>
        </a:spcAft>
        <a:buNone/>
        <a:defRPr kumimoji="1" sz="2400" b="1" kern="1200" baseline="0">
          <a:solidFill>
            <a:schemeClr val="tx2"/>
          </a:soli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kumimoji="1" sz="1600" b="1" kern="1200" cap="none">
          <a:solidFill>
            <a:schemeClr val="tx1">
              <a:lumMod val="75000"/>
              <a:lumOff val="25000"/>
            </a:schemeClr>
          </a:soli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kumimoji="1" sz="1600" kern="1200">
          <a:solidFill>
            <a:schemeClr val="tx1"/>
          </a:soli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kumimoji="1" sz="1600" kern="1200">
          <a:solidFill>
            <a:schemeClr val="tx1"/>
          </a:soli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kumimoji="1" sz="1600" kern="1200">
          <a:solidFill>
            <a:schemeClr val="tx1"/>
          </a:soli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kumimoji="1"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6.xml"/><Relationship Id="rId4" Type="http://schemas.openxmlformats.org/officeDocument/2006/relationships/image" Target="../media/image17.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gif"/><Relationship Id="rId1" Type="http://schemas.openxmlformats.org/officeDocument/2006/relationships/slideLayout" Target="../slideLayouts/slideLayout6.xml"/><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jp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BD6573-F82F-4DF0-A2C8-236A959B4DB0}"/>
              </a:ext>
            </a:extLst>
          </p:cNvPr>
          <p:cNvSpPr>
            <a:spLocks noGrp="1"/>
          </p:cNvSpPr>
          <p:nvPr>
            <p:ph type="title"/>
          </p:nvPr>
        </p:nvSpPr>
        <p:spPr/>
        <p:txBody>
          <a:bodyPr/>
          <a:lstStyle/>
          <a:p>
            <a:r>
              <a:rPr lang="en-MY" dirty="0"/>
              <a:t>READ ME FIRST </a:t>
            </a:r>
            <a:r>
              <a:rPr lang="en-MY" b="0" dirty="0"/>
              <a:t> (Delete this page before presentation)</a:t>
            </a:r>
          </a:p>
        </p:txBody>
      </p:sp>
      <p:sp>
        <p:nvSpPr>
          <p:cNvPr id="5" name="Content Placeholder 4">
            <a:extLst>
              <a:ext uri="{FF2B5EF4-FFF2-40B4-BE49-F238E27FC236}">
                <a16:creationId xmlns:a16="http://schemas.microsoft.com/office/drawing/2014/main" id="{0D72F15D-73CF-461E-9479-F8848BFD6B58}"/>
              </a:ext>
            </a:extLst>
          </p:cNvPr>
          <p:cNvSpPr>
            <a:spLocks noGrp="1"/>
          </p:cNvSpPr>
          <p:nvPr>
            <p:ph idx="1"/>
          </p:nvPr>
        </p:nvSpPr>
        <p:spPr>
          <a:xfrm>
            <a:off x="505719" y="1275606"/>
            <a:ext cx="3886200" cy="2448272"/>
          </a:xfrm>
        </p:spPr>
        <p:txBody>
          <a:bodyPr/>
          <a:lstStyle/>
          <a:p>
            <a:r>
              <a:rPr lang="en-MY" dirty="0"/>
              <a:t>This presentation is prepared for the facilitator for the strategic planning process; whether you are running a consultant training or to lead a session in an Association to review your strategy.</a:t>
            </a:r>
          </a:p>
          <a:p>
            <a:endParaRPr lang="en-MY" dirty="0"/>
          </a:p>
          <a:p>
            <a:r>
              <a:rPr lang="en-MY" dirty="0"/>
              <a:t>Please go through all the slides before you actually run the session, and tailor to your needs. You may delete some of the slides if your session time is short, or you can add more slides.</a:t>
            </a:r>
          </a:p>
        </p:txBody>
      </p:sp>
      <p:sp>
        <p:nvSpPr>
          <p:cNvPr id="6" name="Content Placeholder 5">
            <a:extLst>
              <a:ext uri="{FF2B5EF4-FFF2-40B4-BE49-F238E27FC236}">
                <a16:creationId xmlns:a16="http://schemas.microsoft.com/office/drawing/2014/main" id="{FA978C8D-B214-4B8C-BDC2-3A10B2A0265E}"/>
              </a:ext>
            </a:extLst>
          </p:cNvPr>
          <p:cNvSpPr>
            <a:spLocks noGrp="1"/>
          </p:cNvSpPr>
          <p:nvPr>
            <p:ph idx="13"/>
          </p:nvPr>
        </p:nvSpPr>
        <p:spPr>
          <a:xfrm>
            <a:off x="4752081" y="1305192"/>
            <a:ext cx="3886200" cy="2429511"/>
          </a:xfrm>
        </p:spPr>
        <p:txBody>
          <a:bodyPr/>
          <a:lstStyle/>
          <a:p>
            <a:r>
              <a:rPr lang="en-MY" dirty="0"/>
              <a:t>This presentation is made as part of the </a:t>
            </a:r>
            <a:r>
              <a:rPr lang="en-US" dirty="0"/>
              <a:t>Strategic Planning, Monitoring, and Evaluation Toolkit 2023, and it would be most beneficial if you can also use the following documents.</a:t>
            </a:r>
            <a:endParaRPr lang="en-MY" dirty="0"/>
          </a:p>
        </p:txBody>
      </p:sp>
      <p:pic>
        <p:nvPicPr>
          <p:cNvPr id="7" name="Picture 6">
            <a:extLst>
              <a:ext uri="{FF2B5EF4-FFF2-40B4-BE49-F238E27FC236}">
                <a16:creationId xmlns:a16="http://schemas.microsoft.com/office/drawing/2014/main" id="{08B6AEDC-0827-4F5D-92E1-6FC8E682A04B}"/>
              </a:ext>
            </a:extLst>
          </p:cNvPr>
          <p:cNvPicPr>
            <a:picLocks noChangeAspect="1"/>
          </p:cNvPicPr>
          <p:nvPr/>
        </p:nvPicPr>
        <p:blipFill>
          <a:blip r:embed="rId2"/>
          <a:stretch>
            <a:fillRect/>
          </a:stretch>
        </p:blipFill>
        <p:spPr>
          <a:xfrm>
            <a:off x="4752081" y="3075806"/>
            <a:ext cx="1209844" cy="1714740"/>
          </a:xfrm>
          <a:prstGeom prst="rect">
            <a:avLst/>
          </a:prstGeom>
        </p:spPr>
      </p:pic>
      <p:pic>
        <p:nvPicPr>
          <p:cNvPr id="8" name="Picture 7">
            <a:extLst>
              <a:ext uri="{FF2B5EF4-FFF2-40B4-BE49-F238E27FC236}">
                <a16:creationId xmlns:a16="http://schemas.microsoft.com/office/drawing/2014/main" id="{67420A5C-BF46-46C4-B9B0-41FF6F517E65}"/>
              </a:ext>
            </a:extLst>
          </p:cNvPr>
          <p:cNvPicPr>
            <a:picLocks noChangeAspect="1"/>
          </p:cNvPicPr>
          <p:nvPr/>
        </p:nvPicPr>
        <p:blipFill>
          <a:blip r:embed="rId3"/>
          <a:stretch>
            <a:fillRect/>
          </a:stretch>
        </p:blipFill>
        <p:spPr>
          <a:xfrm>
            <a:off x="6091270" y="3069035"/>
            <a:ext cx="1207821" cy="1714740"/>
          </a:xfrm>
          <a:prstGeom prst="rect">
            <a:avLst/>
          </a:prstGeom>
        </p:spPr>
      </p:pic>
      <p:pic>
        <p:nvPicPr>
          <p:cNvPr id="9" name="Picture 8">
            <a:extLst>
              <a:ext uri="{FF2B5EF4-FFF2-40B4-BE49-F238E27FC236}">
                <a16:creationId xmlns:a16="http://schemas.microsoft.com/office/drawing/2014/main" id="{214737CE-A6F2-4A21-BCAB-14DED15C2794}"/>
              </a:ext>
            </a:extLst>
          </p:cNvPr>
          <p:cNvPicPr>
            <a:picLocks noChangeAspect="1"/>
          </p:cNvPicPr>
          <p:nvPr/>
        </p:nvPicPr>
        <p:blipFill>
          <a:blip r:embed="rId4"/>
          <a:stretch>
            <a:fillRect/>
          </a:stretch>
        </p:blipFill>
        <p:spPr>
          <a:xfrm>
            <a:off x="7389995" y="3069034"/>
            <a:ext cx="1207821" cy="1713093"/>
          </a:xfrm>
          <a:prstGeom prst="rect">
            <a:avLst/>
          </a:prstGeom>
        </p:spPr>
      </p:pic>
    </p:spTree>
    <p:extLst>
      <p:ext uri="{BB962C8B-B14F-4D97-AF65-F5344CB8AC3E}">
        <p14:creationId xmlns:p14="http://schemas.microsoft.com/office/powerpoint/2010/main" val="2447290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55A297EF-8CD5-44E6-B2F7-76E7115CC396}"/>
              </a:ext>
            </a:extLst>
          </p:cNvPr>
          <p:cNvSpPr>
            <a:spLocks noGrp="1"/>
          </p:cNvSpPr>
          <p:nvPr>
            <p:ph idx="1"/>
          </p:nvPr>
        </p:nvSpPr>
        <p:spPr>
          <a:xfrm>
            <a:off x="533400" y="1275606"/>
            <a:ext cx="4038600" cy="2880320"/>
          </a:xfrm>
        </p:spPr>
        <p:txBody>
          <a:bodyPr/>
          <a:lstStyle/>
          <a:p>
            <a:r>
              <a:rPr lang="en-US" altLang="ja-JP" dirty="0"/>
              <a:t>The best time to develop a strategic plan is:</a:t>
            </a:r>
          </a:p>
          <a:p>
            <a:endParaRPr lang="en-US" altLang="ja-JP" dirty="0"/>
          </a:p>
          <a:p>
            <a:pPr marL="522900" lvl="1" indent="-342900">
              <a:buFont typeface="+mj-lt"/>
              <a:buAutoNum type="arabicPeriod"/>
            </a:pPr>
            <a:r>
              <a:rPr lang="en-US" altLang="ja-JP" dirty="0"/>
              <a:t>Close to completing a current strategic plan</a:t>
            </a:r>
          </a:p>
          <a:p>
            <a:pPr marL="522900" lvl="1" indent="-342900">
              <a:buFont typeface="+mj-lt"/>
              <a:buAutoNum type="arabicPeriod"/>
            </a:pPr>
            <a:r>
              <a:rPr lang="en-US" altLang="ja-JP" dirty="0"/>
              <a:t>Has a strategic plan in place, however it has not been implemented/ does not correspond to the (future) needs of the </a:t>
            </a:r>
            <a:r>
              <a:rPr lang="en-US" altLang="ja-JP" dirty="0" err="1"/>
              <a:t>organisation</a:t>
            </a:r>
            <a:endParaRPr lang="en-US" altLang="ja-JP" dirty="0"/>
          </a:p>
          <a:p>
            <a:pPr marL="162900" indent="-342900">
              <a:buFont typeface="+mj-lt"/>
              <a:buAutoNum type="arabicPeriod"/>
            </a:pPr>
            <a:endParaRPr lang="en-US" altLang="ja-JP" dirty="0"/>
          </a:p>
        </p:txBody>
      </p:sp>
      <p:sp>
        <p:nvSpPr>
          <p:cNvPr id="7" name="Content Placeholder 6">
            <a:extLst>
              <a:ext uri="{FF2B5EF4-FFF2-40B4-BE49-F238E27FC236}">
                <a16:creationId xmlns:a16="http://schemas.microsoft.com/office/drawing/2014/main" id="{C199F096-96C9-4AD1-B5D5-8DE425942BD5}"/>
              </a:ext>
            </a:extLst>
          </p:cNvPr>
          <p:cNvSpPr>
            <a:spLocks noGrp="1"/>
          </p:cNvSpPr>
          <p:nvPr>
            <p:ph idx="13"/>
          </p:nvPr>
        </p:nvSpPr>
        <p:spPr>
          <a:xfrm>
            <a:off x="4800600" y="1851670"/>
            <a:ext cx="3886200" cy="2429511"/>
          </a:xfrm>
        </p:spPr>
        <p:txBody>
          <a:bodyPr/>
          <a:lstStyle/>
          <a:p>
            <a:pPr marL="522900" lvl="1" indent="-342900">
              <a:buFont typeface="+mj-lt"/>
              <a:buAutoNum type="arabicPeriod" startAt="3"/>
            </a:pPr>
            <a:r>
              <a:rPr lang="en-US" altLang="ja-JP" dirty="0"/>
              <a:t>Has never had a strategy</a:t>
            </a:r>
          </a:p>
          <a:p>
            <a:pPr marL="522900" lvl="1" indent="-342900">
              <a:buFont typeface="+mj-lt"/>
              <a:buAutoNum type="arabicPeriod" startAt="3"/>
            </a:pPr>
            <a:r>
              <a:rPr lang="en-US" altLang="ja-JP" dirty="0"/>
              <a:t>The leadership of the NSO has changed and insists on creating a new strategic plan. </a:t>
            </a:r>
          </a:p>
          <a:p>
            <a:endParaRPr lang="en-US" altLang="ja-JP" dirty="0"/>
          </a:p>
          <a:p>
            <a:endParaRPr lang="en-US" altLang="ja-JP" dirty="0"/>
          </a:p>
          <a:p>
            <a:r>
              <a:rPr lang="en-US" altLang="ja-JP" dirty="0"/>
              <a:t>Strategic planning process will </a:t>
            </a:r>
            <a:r>
              <a:rPr lang="en-US" altLang="ja-JP" b="1" dirty="0"/>
              <a:t>take 6-12 months</a:t>
            </a:r>
            <a:r>
              <a:rPr lang="en-US" altLang="ja-JP" dirty="0"/>
              <a:t>.</a:t>
            </a:r>
          </a:p>
          <a:p>
            <a:endParaRPr lang="en-MY" dirty="0"/>
          </a:p>
        </p:txBody>
      </p:sp>
      <p:pic>
        <p:nvPicPr>
          <p:cNvPr id="9" name="Picture 8">
            <a:extLst>
              <a:ext uri="{FF2B5EF4-FFF2-40B4-BE49-F238E27FC236}">
                <a16:creationId xmlns:a16="http://schemas.microsoft.com/office/drawing/2014/main" id="{4380DD52-50AC-485E-B797-E7FDB9344703}"/>
              </a:ext>
            </a:extLst>
          </p:cNvPr>
          <p:cNvPicPr>
            <a:picLocks noChangeAspect="1"/>
          </p:cNvPicPr>
          <p:nvPr/>
        </p:nvPicPr>
        <p:blipFill>
          <a:blip r:embed="rId2"/>
          <a:stretch>
            <a:fillRect/>
          </a:stretch>
        </p:blipFill>
        <p:spPr>
          <a:xfrm>
            <a:off x="0" y="0"/>
            <a:ext cx="9144000" cy="937160"/>
          </a:xfrm>
          <a:prstGeom prst="rect">
            <a:avLst/>
          </a:prstGeom>
        </p:spPr>
      </p:pic>
      <p:sp>
        <p:nvSpPr>
          <p:cNvPr id="11" name="TextBox 10">
            <a:extLst>
              <a:ext uri="{FF2B5EF4-FFF2-40B4-BE49-F238E27FC236}">
                <a16:creationId xmlns:a16="http://schemas.microsoft.com/office/drawing/2014/main" id="{F0BFB325-1DD7-48FC-818F-CB544BB3062B}"/>
              </a:ext>
            </a:extLst>
          </p:cNvPr>
          <p:cNvSpPr txBox="1"/>
          <p:nvPr/>
        </p:nvSpPr>
        <p:spPr>
          <a:xfrm>
            <a:off x="111299" y="-157296"/>
            <a:ext cx="869149" cy="1569660"/>
          </a:xfrm>
          <a:prstGeom prst="rect">
            <a:avLst/>
          </a:prstGeom>
          <a:noFill/>
        </p:spPr>
        <p:txBody>
          <a:bodyPr wrap="none" rtlCol="0">
            <a:spAutoFit/>
          </a:bodyPr>
          <a:lstStyle/>
          <a:p>
            <a:r>
              <a:rPr lang="en-MY" sz="9600" dirty="0">
                <a:solidFill>
                  <a:schemeClr val="bg1"/>
                </a:solidFill>
              </a:rPr>
              <a:t>1</a:t>
            </a:r>
          </a:p>
        </p:txBody>
      </p:sp>
      <p:sp>
        <p:nvSpPr>
          <p:cNvPr id="2" name="タイトル 1">
            <a:extLst>
              <a:ext uri="{FF2B5EF4-FFF2-40B4-BE49-F238E27FC236}">
                <a16:creationId xmlns:a16="http://schemas.microsoft.com/office/drawing/2014/main" id="{D8ACD8EF-CCCA-4EC5-A8C4-A5B707D0E6B1}"/>
              </a:ext>
            </a:extLst>
          </p:cNvPr>
          <p:cNvSpPr>
            <a:spLocks noGrp="1"/>
          </p:cNvSpPr>
          <p:nvPr>
            <p:ph type="title"/>
          </p:nvPr>
        </p:nvSpPr>
        <p:spPr>
          <a:xfrm>
            <a:off x="1027112" y="458311"/>
            <a:ext cx="8153400" cy="648072"/>
          </a:xfrm>
        </p:spPr>
        <p:txBody>
          <a:bodyPr/>
          <a:lstStyle/>
          <a:p>
            <a:r>
              <a:rPr lang="en-US" altLang="ja-JP" dirty="0">
                <a:solidFill>
                  <a:schemeClr val="bg1"/>
                </a:solidFill>
              </a:rPr>
              <a:t>Choosing the right time</a:t>
            </a:r>
            <a:endParaRPr kumimoji="1" lang="ja-JP" altLang="en-US" dirty="0">
              <a:solidFill>
                <a:schemeClr val="bg1"/>
              </a:solidFill>
            </a:endParaRPr>
          </a:p>
        </p:txBody>
      </p:sp>
    </p:spTree>
    <p:extLst>
      <p:ext uri="{BB962C8B-B14F-4D97-AF65-F5344CB8AC3E}">
        <p14:creationId xmlns:p14="http://schemas.microsoft.com/office/powerpoint/2010/main" val="3618925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55A297EF-8CD5-44E6-B2F7-76E7115CC396}"/>
              </a:ext>
            </a:extLst>
          </p:cNvPr>
          <p:cNvSpPr>
            <a:spLocks noGrp="1"/>
          </p:cNvSpPr>
          <p:nvPr>
            <p:ph idx="1"/>
          </p:nvPr>
        </p:nvSpPr>
        <p:spPr>
          <a:xfrm>
            <a:off x="541864" y="1419622"/>
            <a:ext cx="4680520" cy="2679340"/>
          </a:xfrm>
        </p:spPr>
        <p:txBody>
          <a:bodyPr/>
          <a:lstStyle/>
          <a:p>
            <a:pPr marL="105750" lvl="0" indent="-285750">
              <a:buFont typeface="Arial" panose="020B0604020202020204" pitchFamily="34" charset="0"/>
              <a:buChar char="•"/>
            </a:pPr>
            <a:r>
              <a:rPr lang="en-US" altLang="ja-JP" dirty="0"/>
              <a:t>5 - 7 people, 15 maximum</a:t>
            </a:r>
            <a:endParaRPr lang="ja-JP" altLang="ja-JP" dirty="0"/>
          </a:p>
          <a:p>
            <a:pPr marL="105750" lvl="0" indent="-285750">
              <a:buFont typeface="Arial" panose="020B0604020202020204" pitchFamily="34" charset="0"/>
              <a:buChar char="•"/>
            </a:pPr>
            <a:r>
              <a:rPr lang="en-US" altLang="ja-JP" dirty="0"/>
              <a:t>A good range of volunteers/staff/board members</a:t>
            </a:r>
            <a:endParaRPr lang="ja-JP" altLang="ja-JP" dirty="0"/>
          </a:p>
          <a:p>
            <a:pPr marL="105750" lvl="0" indent="-285750">
              <a:buFont typeface="Arial" panose="020B0604020202020204" pitchFamily="34" charset="0"/>
              <a:buChar char="•"/>
            </a:pPr>
            <a:r>
              <a:rPr lang="en-US" altLang="ja-JP" dirty="0"/>
              <a:t>Strongly understand the </a:t>
            </a:r>
            <a:r>
              <a:rPr lang="en-US" altLang="ja-JP" dirty="0" err="1"/>
              <a:t>organisation</a:t>
            </a:r>
            <a:endParaRPr lang="ja-JP" altLang="ja-JP" dirty="0"/>
          </a:p>
          <a:p>
            <a:pPr marL="105750" lvl="0" indent="-285750">
              <a:buFont typeface="Arial" panose="020B0604020202020204" pitchFamily="34" charset="0"/>
              <a:buChar char="•"/>
            </a:pPr>
            <a:r>
              <a:rPr lang="en-US" altLang="ja-JP" dirty="0"/>
              <a:t>Be well connected with members nationwide</a:t>
            </a:r>
            <a:endParaRPr lang="ja-JP" altLang="ja-JP" dirty="0"/>
          </a:p>
          <a:p>
            <a:pPr marL="105750" lvl="0" indent="-285750">
              <a:buFont typeface="Arial" panose="020B0604020202020204" pitchFamily="34" charset="0"/>
              <a:buChar char="•"/>
            </a:pPr>
            <a:r>
              <a:rPr lang="en-US" altLang="ja-JP" dirty="0"/>
              <a:t>Diversity (particularly young people)</a:t>
            </a:r>
          </a:p>
          <a:p>
            <a:pPr marL="105750" lvl="0" indent="-285750">
              <a:buFont typeface="Arial" panose="020B0604020202020204" pitchFamily="34" charset="0"/>
              <a:buChar char="•"/>
            </a:pPr>
            <a:endParaRPr lang="en-US" altLang="ja-JP" dirty="0"/>
          </a:p>
          <a:p>
            <a:pPr lvl="0" indent="0"/>
            <a:r>
              <a:rPr lang="en-US" altLang="ja-JP" dirty="0"/>
              <a:t>Appoint:</a:t>
            </a:r>
          </a:p>
          <a:p>
            <a:pPr marL="105750" lvl="0" indent="-285750">
              <a:buFont typeface="Arial" panose="020B0604020202020204" pitchFamily="34" charset="0"/>
              <a:buChar char="•"/>
            </a:pPr>
            <a:r>
              <a:rPr lang="en-US" altLang="ja-JP" dirty="0"/>
              <a:t>Facilitator/Consultant</a:t>
            </a:r>
          </a:p>
          <a:p>
            <a:pPr marL="105750" lvl="0" indent="-285750">
              <a:buFont typeface="Arial" panose="020B0604020202020204" pitchFamily="34" charset="0"/>
              <a:buChar char="•"/>
            </a:pPr>
            <a:r>
              <a:rPr lang="en-US" altLang="ja-JP" dirty="0"/>
              <a:t>Plan-monitor/champion</a:t>
            </a:r>
            <a:endParaRPr lang="ja-JP" altLang="ja-JP" dirty="0"/>
          </a:p>
          <a:p>
            <a:pPr marL="162900" indent="-342900">
              <a:buFont typeface="+mj-lt"/>
              <a:buAutoNum type="arabicPeriod"/>
            </a:pPr>
            <a:endParaRPr lang="en-US" altLang="ja-JP" dirty="0"/>
          </a:p>
        </p:txBody>
      </p:sp>
      <p:pic>
        <p:nvPicPr>
          <p:cNvPr id="4" name="図 3">
            <a:extLst>
              <a:ext uri="{FF2B5EF4-FFF2-40B4-BE49-F238E27FC236}">
                <a16:creationId xmlns:a16="http://schemas.microsoft.com/office/drawing/2014/main" id="{09928493-1875-4393-91AD-605075010C33}"/>
              </a:ext>
            </a:extLst>
          </p:cNvPr>
          <p:cNvPicPr>
            <a:picLocks noChangeAspect="1"/>
          </p:cNvPicPr>
          <p:nvPr/>
        </p:nvPicPr>
        <p:blipFill rotWithShape="1">
          <a:blip r:embed="rId3"/>
          <a:srcRect l="55294" t="29629" r="16775" b="8641"/>
          <a:stretch/>
        </p:blipFill>
        <p:spPr>
          <a:xfrm>
            <a:off x="6288351" y="937160"/>
            <a:ext cx="2855650" cy="4206340"/>
          </a:xfrm>
          <a:prstGeom prst="rect">
            <a:avLst/>
          </a:prstGeom>
        </p:spPr>
      </p:pic>
      <p:pic>
        <p:nvPicPr>
          <p:cNvPr id="6" name="Picture 5">
            <a:extLst>
              <a:ext uri="{FF2B5EF4-FFF2-40B4-BE49-F238E27FC236}">
                <a16:creationId xmlns:a16="http://schemas.microsoft.com/office/drawing/2014/main" id="{46510666-A924-433F-BF47-494F02977057}"/>
              </a:ext>
            </a:extLst>
          </p:cNvPr>
          <p:cNvPicPr>
            <a:picLocks noChangeAspect="1"/>
          </p:cNvPicPr>
          <p:nvPr/>
        </p:nvPicPr>
        <p:blipFill>
          <a:blip r:embed="rId4"/>
          <a:stretch>
            <a:fillRect/>
          </a:stretch>
        </p:blipFill>
        <p:spPr>
          <a:xfrm>
            <a:off x="0" y="0"/>
            <a:ext cx="9144000" cy="937160"/>
          </a:xfrm>
          <a:prstGeom prst="rect">
            <a:avLst/>
          </a:prstGeom>
        </p:spPr>
      </p:pic>
      <p:sp>
        <p:nvSpPr>
          <p:cNvPr id="7" name="TextBox 6">
            <a:extLst>
              <a:ext uri="{FF2B5EF4-FFF2-40B4-BE49-F238E27FC236}">
                <a16:creationId xmlns:a16="http://schemas.microsoft.com/office/drawing/2014/main" id="{62161071-8250-4073-9E94-62C996E3D481}"/>
              </a:ext>
            </a:extLst>
          </p:cNvPr>
          <p:cNvSpPr txBox="1"/>
          <p:nvPr/>
        </p:nvSpPr>
        <p:spPr>
          <a:xfrm>
            <a:off x="111299" y="-236562"/>
            <a:ext cx="869149" cy="1569660"/>
          </a:xfrm>
          <a:prstGeom prst="rect">
            <a:avLst/>
          </a:prstGeom>
          <a:noFill/>
        </p:spPr>
        <p:txBody>
          <a:bodyPr wrap="none" rtlCol="0">
            <a:spAutoFit/>
          </a:bodyPr>
          <a:lstStyle/>
          <a:p>
            <a:r>
              <a:rPr lang="en-MY" sz="9600" dirty="0">
                <a:solidFill>
                  <a:schemeClr val="bg1"/>
                </a:solidFill>
              </a:rPr>
              <a:t>2</a:t>
            </a:r>
          </a:p>
        </p:txBody>
      </p:sp>
      <p:sp>
        <p:nvSpPr>
          <p:cNvPr id="8" name="タイトル 1">
            <a:extLst>
              <a:ext uri="{FF2B5EF4-FFF2-40B4-BE49-F238E27FC236}">
                <a16:creationId xmlns:a16="http://schemas.microsoft.com/office/drawing/2014/main" id="{8BC5D91A-F65D-4612-9CD8-9FB402C614C2}"/>
              </a:ext>
            </a:extLst>
          </p:cNvPr>
          <p:cNvSpPr txBox="1">
            <a:spLocks/>
          </p:cNvSpPr>
          <p:nvPr/>
        </p:nvSpPr>
        <p:spPr>
          <a:xfrm>
            <a:off x="1027112" y="458311"/>
            <a:ext cx="8153400" cy="648072"/>
          </a:xfrm>
          <a:prstGeom prst="rect">
            <a:avLst/>
          </a:prstGeom>
        </p:spPr>
        <p:txBody>
          <a:bodyPr lIns="0" tIns="46800" rIns="0" bIns="46800" anchor="t"/>
          <a:lstStyle>
            <a:lvl1pPr algn="l" defTabSz="914400" rtl="0" eaLnBrk="1" latinLnBrk="0" hangingPunct="1">
              <a:lnSpc>
                <a:spcPct val="100000"/>
              </a:lnSpc>
              <a:spcBef>
                <a:spcPct val="0"/>
              </a:spcBef>
              <a:spcAft>
                <a:spcPts val="0"/>
              </a:spcAft>
              <a:buNone/>
              <a:defRPr kumimoji="1" sz="2400" b="1" kern="1200" baseline="0">
                <a:solidFill>
                  <a:schemeClr val="tx2"/>
                </a:solidFill>
                <a:effectLst/>
                <a:latin typeface="+mj-lt"/>
                <a:ea typeface="+mj-ea"/>
                <a:cs typeface="+mj-cs"/>
              </a:defRPr>
            </a:lvl1pPr>
          </a:lstStyle>
          <a:p>
            <a:r>
              <a:rPr lang="en-US" altLang="ja-JP" dirty="0">
                <a:solidFill>
                  <a:schemeClr val="bg1"/>
                </a:solidFill>
              </a:rPr>
              <a:t>Building the team</a:t>
            </a:r>
            <a:endParaRPr lang="ja-JP" altLang="en-US" dirty="0">
              <a:solidFill>
                <a:schemeClr val="bg1"/>
              </a:solidFill>
            </a:endParaRPr>
          </a:p>
        </p:txBody>
      </p:sp>
    </p:spTree>
    <p:extLst>
      <p:ext uri="{BB962C8B-B14F-4D97-AF65-F5344CB8AC3E}">
        <p14:creationId xmlns:p14="http://schemas.microsoft.com/office/powerpoint/2010/main" val="686434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ACD8EF-CCCA-4EC5-A8C4-A5B707D0E6B1}"/>
              </a:ext>
            </a:extLst>
          </p:cNvPr>
          <p:cNvSpPr>
            <a:spLocks noGrp="1"/>
          </p:cNvSpPr>
          <p:nvPr>
            <p:ph type="title"/>
          </p:nvPr>
        </p:nvSpPr>
        <p:spPr>
          <a:xfrm>
            <a:off x="539552" y="1214214"/>
            <a:ext cx="3886200" cy="833178"/>
          </a:xfrm>
        </p:spPr>
        <p:txBody>
          <a:bodyPr/>
          <a:lstStyle/>
          <a:p>
            <a:r>
              <a:rPr lang="en-US" altLang="ja-JP" dirty="0"/>
              <a:t>What is a mission statement?</a:t>
            </a:r>
            <a:endParaRPr lang="ja-JP" altLang="ja-JP" dirty="0"/>
          </a:p>
        </p:txBody>
      </p:sp>
      <p:sp>
        <p:nvSpPr>
          <p:cNvPr id="5" name="コンテンツ プレースホルダー 4">
            <a:extLst>
              <a:ext uri="{FF2B5EF4-FFF2-40B4-BE49-F238E27FC236}">
                <a16:creationId xmlns:a16="http://schemas.microsoft.com/office/drawing/2014/main" id="{55A297EF-8CD5-44E6-B2F7-76E7115CC396}"/>
              </a:ext>
            </a:extLst>
          </p:cNvPr>
          <p:cNvSpPr>
            <a:spLocks noGrp="1"/>
          </p:cNvSpPr>
          <p:nvPr>
            <p:ph idx="1"/>
          </p:nvPr>
        </p:nvSpPr>
        <p:spPr>
          <a:xfrm>
            <a:off x="539552" y="2204814"/>
            <a:ext cx="3886200" cy="2743200"/>
          </a:xfrm>
        </p:spPr>
        <p:txBody>
          <a:bodyPr/>
          <a:lstStyle/>
          <a:p>
            <a:pPr lvl="0" indent="0"/>
            <a:r>
              <a:rPr lang="en-US" dirty="0"/>
              <a:t>The overall purpose everyone in the </a:t>
            </a:r>
            <a:r>
              <a:rPr lang="en-US" dirty="0" err="1"/>
              <a:t>organisation</a:t>
            </a:r>
            <a:r>
              <a:rPr lang="en-US" dirty="0"/>
              <a:t> strives towards achieving</a:t>
            </a:r>
            <a:endParaRPr lang="en-US" altLang="ja-JP" dirty="0"/>
          </a:p>
        </p:txBody>
      </p:sp>
      <p:sp>
        <p:nvSpPr>
          <p:cNvPr id="3" name="Content Placeholder 2">
            <a:extLst>
              <a:ext uri="{FF2B5EF4-FFF2-40B4-BE49-F238E27FC236}">
                <a16:creationId xmlns:a16="http://schemas.microsoft.com/office/drawing/2014/main" id="{118F77AA-5DF0-42B7-B340-E5DD1B9F59B3}"/>
              </a:ext>
            </a:extLst>
          </p:cNvPr>
          <p:cNvSpPr>
            <a:spLocks noGrp="1"/>
          </p:cNvSpPr>
          <p:nvPr>
            <p:ph idx="13"/>
          </p:nvPr>
        </p:nvSpPr>
        <p:spPr>
          <a:xfrm>
            <a:off x="4806752" y="2204814"/>
            <a:ext cx="3886200" cy="2743200"/>
          </a:xfrm>
        </p:spPr>
        <p:txBody>
          <a:bodyPr/>
          <a:lstStyle/>
          <a:p>
            <a:pPr indent="0"/>
            <a:r>
              <a:rPr lang="en-US" altLang="ja-JP" i="1" dirty="0"/>
              <a:t>“The Mission of Scouting is to contribute to the education of young people, through a value system based on the Scout Promise and Law, to help build a better world where people are self-fulfilled as individuals and play a constructive role in society.”</a:t>
            </a:r>
            <a:endParaRPr lang="ja-JP" altLang="ja-JP" dirty="0"/>
          </a:p>
          <a:p>
            <a:endParaRPr lang="en-MY" dirty="0"/>
          </a:p>
        </p:txBody>
      </p:sp>
      <p:sp>
        <p:nvSpPr>
          <p:cNvPr id="6" name="Text Placeholder 5">
            <a:extLst>
              <a:ext uri="{FF2B5EF4-FFF2-40B4-BE49-F238E27FC236}">
                <a16:creationId xmlns:a16="http://schemas.microsoft.com/office/drawing/2014/main" id="{FD215456-F29A-4EC1-87A8-2F3745821954}"/>
              </a:ext>
            </a:extLst>
          </p:cNvPr>
          <p:cNvSpPr>
            <a:spLocks noGrp="1"/>
          </p:cNvSpPr>
          <p:nvPr>
            <p:ph type="body" sz="quarter" idx="14"/>
          </p:nvPr>
        </p:nvSpPr>
        <p:spPr>
          <a:xfrm>
            <a:off x="4806752" y="1214214"/>
            <a:ext cx="3886200" cy="833438"/>
          </a:xfrm>
        </p:spPr>
        <p:txBody>
          <a:bodyPr/>
          <a:lstStyle/>
          <a:p>
            <a:r>
              <a:rPr lang="en-US" altLang="ja-JP" b="0" dirty="0"/>
              <a:t>WOSM’s mission statement</a:t>
            </a:r>
          </a:p>
          <a:p>
            <a:endParaRPr lang="en-MY" dirty="0"/>
          </a:p>
        </p:txBody>
      </p:sp>
      <p:pic>
        <p:nvPicPr>
          <p:cNvPr id="14" name="Picture 13">
            <a:extLst>
              <a:ext uri="{FF2B5EF4-FFF2-40B4-BE49-F238E27FC236}">
                <a16:creationId xmlns:a16="http://schemas.microsoft.com/office/drawing/2014/main" id="{0FDCA6B0-EEEF-4B59-BD22-44140C0211C5}"/>
              </a:ext>
            </a:extLst>
          </p:cNvPr>
          <p:cNvPicPr>
            <a:picLocks noChangeAspect="1"/>
          </p:cNvPicPr>
          <p:nvPr/>
        </p:nvPicPr>
        <p:blipFill>
          <a:blip r:embed="rId2"/>
          <a:stretch>
            <a:fillRect/>
          </a:stretch>
        </p:blipFill>
        <p:spPr>
          <a:xfrm>
            <a:off x="0" y="0"/>
            <a:ext cx="9144000" cy="937160"/>
          </a:xfrm>
          <a:prstGeom prst="rect">
            <a:avLst/>
          </a:prstGeom>
        </p:spPr>
      </p:pic>
      <p:sp>
        <p:nvSpPr>
          <p:cNvPr id="15" name="TextBox 14">
            <a:extLst>
              <a:ext uri="{FF2B5EF4-FFF2-40B4-BE49-F238E27FC236}">
                <a16:creationId xmlns:a16="http://schemas.microsoft.com/office/drawing/2014/main" id="{6C676246-8DE5-45E4-922E-2AC6BFD7F10E}"/>
              </a:ext>
            </a:extLst>
          </p:cNvPr>
          <p:cNvSpPr txBox="1"/>
          <p:nvPr/>
        </p:nvSpPr>
        <p:spPr>
          <a:xfrm>
            <a:off x="111299" y="-236562"/>
            <a:ext cx="869149" cy="1569660"/>
          </a:xfrm>
          <a:prstGeom prst="rect">
            <a:avLst/>
          </a:prstGeom>
          <a:noFill/>
        </p:spPr>
        <p:txBody>
          <a:bodyPr wrap="none" rtlCol="0">
            <a:spAutoFit/>
          </a:bodyPr>
          <a:lstStyle/>
          <a:p>
            <a:r>
              <a:rPr lang="en-MY" sz="9600" dirty="0">
                <a:solidFill>
                  <a:schemeClr val="bg1"/>
                </a:solidFill>
              </a:rPr>
              <a:t>3</a:t>
            </a:r>
          </a:p>
        </p:txBody>
      </p:sp>
      <p:sp>
        <p:nvSpPr>
          <p:cNvPr id="16" name="タイトル 1">
            <a:extLst>
              <a:ext uri="{FF2B5EF4-FFF2-40B4-BE49-F238E27FC236}">
                <a16:creationId xmlns:a16="http://schemas.microsoft.com/office/drawing/2014/main" id="{02AA639F-5031-40A2-A409-36B6B143B431}"/>
              </a:ext>
            </a:extLst>
          </p:cNvPr>
          <p:cNvSpPr txBox="1">
            <a:spLocks/>
          </p:cNvSpPr>
          <p:nvPr/>
        </p:nvSpPr>
        <p:spPr>
          <a:xfrm>
            <a:off x="1027112" y="458311"/>
            <a:ext cx="8153400" cy="648072"/>
          </a:xfrm>
          <a:prstGeom prst="rect">
            <a:avLst/>
          </a:prstGeom>
        </p:spPr>
        <p:txBody>
          <a:bodyPr lIns="0" tIns="46800" rIns="0" bIns="46800" anchor="t"/>
          <a:lstStyle>
            <a:lvl1pPr algn="l" defTabSz="914400" rtl="0" eaLnBrk="1" latinLnBrk="0" hangingPunct="1">
              <a:lnSpc>
                <a:spcPct val="100000"/>
              </a:lnSpc>
              <a:spcBef>
                <a:spcPct val="0"/>
              </a:spcBef>
              <a:spcAft>
                <a:spcPts val="0"/>
              </a:spcAft>
              <a:buNone/>
              <a:defRPr kumimoji="1" sz="2400" b="1" kern="1200" baseline="0">
                <a:solidFill>
                  <a:schemeClr val="tx2"/>
                </a:solidFill>
                <a:effectLst/>
                <a:latin typeface="+mj-lt"/>
                <a:ea typeface="+mj-ea"/>
                <a:cs typeface="+mj-cs"/>
              </a:defRPr>
            </a:lvl1pPr>
          </a:lstStyle>
          <a:p>
            <a:r>
              <a:rPr lang="en-US" altLang="ja-JP" dirty="0">
                <a:solidFill>
                  <a:schemeClr val="bg1"/>
                </a:solidFill>
              </a:rPr>
              <a:t>Reviewing mission &amp; vision</a:t>
            </a:r>
            <a:endParaRPr lang="ja-JP" altLang="en-US" dirty="0">
              <a:solidFill>
                <a:schemeClr val="bg1"/>
              </a:solidFill>
            </a:endParaRPr>
          </a:p>
        </p:txBody>
      </p:sp>
    </p:spTree>
    <p:extLst>
      <p:ext uri="{BB962C8B-B14F-4D97-AF65-F5344CB8AC3E}">
        <p14:creationId xmlns:p14="http://schemas.microsoft.com/office/powerpoint/2010/main" val="1088056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C4F2A1-C724-4B93-9FAA-5658121DD9C2}"/>
              </a:ext>
            </a:extLst>
          </p:cNvPr>
          <p:cNvSpPr>
            <a:spLocks noGrp="1"/>
          </p:cNvSpPr>
          <p:nvPr>
            <p:ph type="title"/>
          </p:nvPr>
        </p:nvSpPr>
        <p:spPr>
          <a:xfrm>
            <a:off x="539552" y="432157"/>
            <a:ext cx="8153400" cy="457200"/>
          </a:xfrm>
        </p:spPr>
        <p:txBody>
          <a:bodyPr/>
          <a:lstStyle/>
          <a:p>
            <a:r>
              <a:rPr lang="en-MY" dirty="0"/>
              <a:t>SAMPLE MISSION STATEMENTS</a:t>
            </a:r>
          </a:p>
        </p:txBody>
      </p:sp>
      <p:sp>
        <p:nvSpPr>
          <p:cNvPr id="7" name="Content Placeholder 6">
            <a:extLst>
              <a:ext uri="{FF2B5EF4-FFF2-40B4-BE49-F238E27FC236}">
                <a16:creationId xmlns:a16="http://schemas.microsoft.com/office/drawing/2014/main" id="{72A3A1FD-6006-4731-8C99-8FE879C59808}"/>
              </a:ext>
            </a:extLst>
          </p:cNvPr>
          <p:cNvSpPr>
            <a:spLocks noGrp="1"/>
          </p:cNvSpPr>
          <p:nvPr>
            <p:ph idx="1"/>
          </p:nvPr>
        </p:nvSpPr>
        <p:spPr>
          <a:xfrm>
            <a:off x="2915816" y="1097881"/>
            <a:ext cx="5777136" cy="2766392"/>
          </a:xfrm>
        </p:spPr>
        <p:txBody>
          <a:bodyPr/>
          <a:lstStyle/>
          <a:p>
            <a:r>
              <a:rPr lang="en-US" b="1" dirty="0"/>
              <a:t>BOY SCOUTS OF AMERICA</a:t>
            </a:r>
            <a:r>
              <a:rPr lang="en-US" dirty="0"/>
              <a:t>: The mission of the Boy Scouts of</a:t>
            </a:r>
          </a:p>
          <a:p>
            <a:r>
              <a:rPr lang="en-US" dirty="0"/>
              <a:t>America is to prepare young people to make ethical and moral</a:t>
            </a:r>
          </a:p>
          <a:p>
            <a:r>
              <a:rPr lang="en-US" dirty="0"/>
              <a:t>choices over their lifetimes by instilling in them the values of the</a:t>
            </a:r>
          </a:p>
          <a:p>
            <a:r>
              <a:rPr lang="en-US" dirty="0"/>
              <a:t>Scout Oath and Law.</a:t>
            </a:r>
          </a:p>
          <a:p>
            <a:endParaRPr lang="en-US" dirty="0"/>
          </a:p>
          <a:p>
            <a:r>
              <a:rPr lang="en-US" b="1" dirty="0"/>
              <a:t>BOY SCOUTS OF THE PHILIPPINES</a:t>
            </a:r>
            <a:r>
              <a:rPr lang="en-US" dirty="0"/>
              <a:t>: To help the youth develop values and acquire competencies to become responsible citizens and capable leaders anchored on the Scout Oath and Law.</a:t>
            </a:r>
          </a:p>
          <a:p>
            <a:endParaRPr lang="en-US" dirty="0"/>
          </a:p>
          <a:p>
            <a:r>
              <a:rPr lang="en-US" b="1" dirty="0"/>
              <a:t>THE KENYA SCOUTS ASSOCIATION</a:t>
            </a:r>
            <a:r>
              <a:rPr lang="en-US" dirty="0"/>
              <a:t>: To educate young people to play a constructive role in Society.</a:t>
            </a:r>
            <a:endParaRPr lang="en-MY" dirty="0"/>
          </a:p>
        </p:txBody>
      </p:sp>
      <p:pic>
        <p:nvPicPr>
          <p:cNvPr id="13" name="Picture 12">
            <a:extLst>
              <a:ext uri="{FF2B5EF4-FFF2-40B4-BE49-F238E27FC236}">
                <a16:creationId xmlns:a16="http://schemas.microsoft.com/office/drawing/2014/main" id="{A2BB3CB7-EBCD-4E52-99B3-F79E296F6A52}"/>
              </a:ext>
            </a:extLst>
          </p:cNvPr>
          <p:cNvPicPr>
            <a:picLocks noChangeAspect="1"/>
          </p:cNvPicPr>
          <p:nvPr/>
        </p:nvPicPr>
        <p:blipFill>
          <a:blip r:embed="rId2"/>
          <a:stretch>
            <a:fillRect/>
          </a:stretch>
        </p:blipFill>
        <p:spPr>
          <a:xfrm>
            <a:off x="2047802" y="1059582"/>
            <a:ext cx="811969" cy="890043"/>
          </a:xfrm>
          <a:prstGeom prst="rect">
            <a:avLst/>
          </a:prstGeom>
        </p:spPr>
      </p:pic>
      <p:pic>
        <p:nvPicPr>
          <p:cNvPr id="15" name="Picture 14" descr="A picture containing clipart&#10;&#10;Description automatically generated">
            <a:extLst>
              <a:ext uri="{FF2B5EF4-FFF2-40B4-BE49-F238E27FC236}">
                <a16:creationId xmlns:a16="http://schemas.microsoft.com/office/drawing/2014/main" id="{6142FEF8-3E5B-43BC-B73B-69FAF2102887}"/>
              </a:ext>
            </a:extLst>
          </p:cNvPr>
          <p:cNvPicPr>
            <a:picLocks noChangeAspect="1"/>
          </p:cNvPicPr>
          <p:nvPr/>
        </p:nvPicPr>
        <p:blipFill>
          <a:blip r:embed="rId3"/>
          <a:stretch>
            <a:fillRect/>
          </a:stretch>
        </p:blipFill>
        <p:spPr>
          <a:xfrm>
            <a:off x="2136589" y="2421291"/>
            <a:ext cx="543939" cy="892880"/>
          </a:xfrm>
          <a:prstGeom prst="rect">
            <a:avLst/>
          </a:prstGeom>
        </p:spPr>
      </p:pic>
      <p:pic>
        <p:nvPicPr>
          <p:cNvPr id="17" name="Picture 16">
            <a:extLst>
              <a:ext uri="{FF2B5EF4-FFF2-40B4-BE49-F238E27FC236}">
                <a16:creationId xmlns:a16="http://schemas.microsoft.com/office/drawing/2014/main" id="{A9290765-D689-41B8-B834-79B06C687A3B}"/>
              </a:ext>
            </a:extLst>
          </p:cNvPr>
          <p:cNvPicPr>
            <a:picLocks noChangeAspect="1"/>
          </p:cNvPicPr>
          <p:nvPr/>
        </p:nvPicPr>
        <p:blipFill>
          <a:blip r:embed="rId4"/>
          <a:stretch>
            <a:fillRect/>
          </a:stretch>
        </p:blipFill>
        <p:spPr>
          <a:xfrm>
            <a:off x="2039897" y="3730066"/>
            <a:ext cx="800147" cy="935322"/>
          </a:xfrm>
          <a:prstGeom prst="rect">
            <a:avLst/>
          </a:prstGeom>
        </p:spPr>
      </p:pic>
    </p:spTree>
    <p:extLst>
      <p:ext uri="{BB962C8B-B14F-4D97-AF65-F5344CB8AC3E}">
        <p14:creationId xmlns:p14="http://schemas.microsoft.com/office/powerpoint/2010/main" val="343874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ACD8EF-CCCA-4EC5-A8C4-A5B707D0E6B1}"/>
              </a:ext>
            </a:extLst>
          </p:cNvPr>
          <p:cNvSpPr>
            <a:spLocks noGrp="1"/>
          </p:cNvSpPr>
          <p:nvPr>
            <p:ph type="title"/>
          </p:nvPr>
        </p:nvSpPr>
        <p:spPr>
          <a:xfrm>
            <a:off x="539552" y="555526"/>
            <a:ext cx="3886200" cy="833178"/>
          </a:xfrm>
        </p:spPr>
        <p:txBody>
          <a:bodyPr/>
          <a:lstStyle/>
          <a:p>
            <a:r>
              <a:rPr lang="en-US" altLang="ja-JP" dirty="0"/>
              <a:t>What is a Vision statement?</a:t>
            </a:r>
            <a:endParaRPr lang="ja-JP" altLang="ja-JP" dirty="0"/>
          </a:p>
        </p:txBody>
      </p:sp>
      <p:sp>
        <p:nvSpPr>
          <p:cNvPr id="5" name="コンテンツ プレースホルダー 4">
            <a:extLst>
              <a:ext uri="{FF2B5EF4-FFF2-40B4-BE49-F238E27FC236}">
                <a16:creationId xmlns:a16="http://schemas.microsoft.com/office/drawing/2014/main" id="{55A297EF-8CD5-44E6-B2F7-76E7115CC396}"/>
              </a:ext>
            </a:extLst>
          </p:cNvPr>
          <p:cNvSpPr>
            <a:spLocks noGrp="1"/>
          </p:cNvSpPr>
          <p:nvPr>
            <p:ph idx="1"/>
          </p:nvPr>
        </p:nvSpPr>
        <p:spPr>
          <a:xfrm>
            <a:off x="539552" y="1546126"/>
            <a:ext cx="3886200" cy="2743200"/>
          </a:xfrm>
        </p:spPr>
        <p:txBody>
          <a:bodyPr/>
          <a:lstStyle/>
          <a:p>
            <a:pPr marL="285750" indent="-285750">
              <a:buFont typeface="Arial" panose="020B0604020202020204" pitchFamily="34" charset="0"/>
              <a:buChar char="•"/>
            </a:pPr>
            <a:r>
              <a:rPr lang="en-US" dirty="0"/>
              <a:t>Describes the clear and inspirational long-term </a:t>
            </a:r>
            <a:r>
              <a:rPr lang="en-US" b="1" dirty="0"/>
              <a:t>desired change </a:t>
            </a:r>
            <a:r>
              <a:rPr lang="en-US" dirty="0"/>
              <a:t>resulting from an </a:t>
            </a:r>
            <a:r>
              <a:rPr lang="en-US" dirty="0" err="1"/>
              <a:t>organisation</a:t>
            </a:r>
            <a:r>
              <a:rPr lang="en-US" dirty="0"/>
              <a:t> or program’s work.</a:t>
            </a:r>
          </a:p>
          <a:p>
            <a:pPr marL="285750" indent="-285750">
              <a:buFont typeface="Arial" panose="020B0604020202020204" pitchFamily="34" charset="0"/>
              <a:buChar char="•"/>
            </a:pPr>
            <a:r>
              <a:rPr lang="en-US" dirty="0"/>
              <a:t>Usually lasts around 10 years and should span across several strategic plans. </a:t>
            </a:r>
          </a:p>
          <a:p>
            <a:pPr marL="285750" indent="-285750">
              <a:buFont typeface="Arial" panose="020B0604020202020204" pitchFamily="34" charset="0"/>
              <a:buChar char="•"/>
            </a:pPr>
            <a:r>
              <a:rPr lang="en-US" dirty="0"/>
              <a:t>Ideally specify timeframe, as well as outlining a clear and comprehensible goal for that time period, with a measurable outcome.</a:t>
            </a:r>
          </a:p>
          <a:p>
            <a:pPr marL="285750" indent="-285750">
              <a:buFont typeface="Arial" panose="020B0604020202020204" pitchFamily="34" charset="0"/>
              <a:buChar char="•"/>
            </a:pPr>
            <a:endParaRPr lang="en-US" altLang="ja-JP" dirty="0"/>
          </a:p>
        </p:txBody>
      </p:sp>
      <p:sp>
        <p:nvSpPr>
          <p:cNvPr id="3" name="Content Placeholder 2">
            <a:extLst>
              <a:ext uri="{FF2B5EF4-FFF2-40B4-BE49-F238E27FC236}">
                <a16:creationId xmlns:a16="http://schemas.microsoft.com/office/drawing/2014/main" id="{118F77AA-5DF0-42B7-B340-E5DD1B9F59B3}"/>
              </a:ext>
            </a:extLst>
          </p:cNvPr>
          <p:cNvSpPr>
            <a:spLocks noGrp="1"/>
          </p:cNvSpPr>
          <p:nvPr>
            <p:ph idx="13"/>
          </p:nvPr>
        </p:nvSpPr>
        <p:spPr>
          <a:xfrm>
            <a:off x="4806752" y="1546126"/>
            <a:ext cx="3886200" cy="2743200"/>
          </a:xfrm>
        </p:spPr>
        <p:txBody>
          <a:bodyPr/>
          <a:lstStyle/>
          <a:p>
            <a:pPr indent="0"/>
            <a:r>
              <a:rPr lang="en-US" altLang="ja-JP" i="1" dirty="0"/>
              <a:t>“By 2023 Scouting will be the world’s leading educational youth movement, enabling 100 million young people to be active citizens creating positive change in</a:t>
            </a:r>
          </a:p>
          <a:p>
            <a:pPr indent="0"/>
            <a:r>
              <a:rPr lang="en-US" altLang="ja-JP" i="1" dirty="0"/>
              <a:t>their communities and in the world based on shared values.”</a:t>
            </a:r>
            <a:endParaRPr lang="en-MY" dirty="0"/>
          </a:p>
        </p:txBody>
      </p:sp>
      <p:sp>
        <p:nvSpPr>
          <p:cNvPr id="6" name="Text Placeholder 5">
            <a:extLst>
              <a:ext uri="{FF2B5EF4-FFF2-40B4-BE49-F238E27FC236}">
                <a16:creationId xmlns:a16="http://schemas.microsoft.com/office/drawing/2014/main" id="{FD215456-F29A-4EC1-87A8-2F3745821954}"/>
              </a:ext>
            </a:extLst>
          </p:cNvPr>
          <p:cNvSpPr>
            <a:spLocks noGrp="1"/>
          </p:cNvSpPr>
          <p:nvPr>
            <p:ph type="body" sz="quarter" idx="14"/>
          </p:nvPr>
        </p:nvSpPr>
        <p:spPr>
          <a:xfrm>
            <a:off x="4806752" y="555526"/>
            <a:ext cx="3886200" cy="833438"/>
          </a:xfrm>
        </p:spPr>
        <p:txBody>
          <a:bodyPr/>
          <a:lstStyle/>
          <a:p>
            <a:r>
              <a:rPr lang="en-US" altLang="ja-JP" b="0" dirty="0"/>
              <a:t>WOSM’s Vision statement</a:t>
            </a:r>
          </a:p>
          <a:p>
            <a:endParaRPr lang="en-MY" dirty="0"/>
          </a:p>
        </p:txBody>
      </p:sp>
    </p:spTree>
    <p:extLst>
      <p:ext uri="{BB962C8B-B14F-4D97-AF65-F5344CB8AC3E}">
        <p14:creationId xmlns:p14="http://schemas.microsoft.com/office/powerpoint/2010/main" val="3801514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C4F2A1-C724-4B93-9FAA-5658121DD9C2}"/>
              </a:ext>
            </a:extLst>
          </p:cNvPr>
          <p:cNvSpPr>
            <a:spLocks noGrp="1"/>
          </p:cNvSpPr>
          <p:nvPr>
            <p:ph type="title"/>
          </p:nvPr>
        </p:nvSpPr>
        <p:spPr>
          <a:xfrm>
            <a:off x="539552" y="218506"/>
            <a:ext cx="8153400" cy="457200"/>
          </a:xfrm>
        </p:spPr>
        <p:txBody>
          <a:bodyPr/>
          <a:lstStyle/>
          <a:p>
            <a:r>
              <a:rPr lang="en-MY" dirty="0"/>
              <a:t>SAMPLE Vision STATEMENTS</a:t>
            </a:r>
          </a:p>
        </p:txBody>
      </p:sp>
      <p:sp>
        <p:nvSpPr>
          <p:cNvPr id="7" name="Content Placeholder 6">
            <a:extLst>
              <a:ext uri="{FF2B5EF4-FFF2-40B4-BE49-F238E27FC236}">
                <a16:creationId xmlns:a16="http://schemas.microsoft.com/office/drawing/2014/main" id="{72A3A1FD-6006-4731-8C99-8FE879C59808}"/>
              </a:ext>
            </a:extLst>
          </p:cNvPr>
          <p:cNvSpPr>
            <a:spLocks noGrp="1"/>
          </p:cNvSpPr>
          <p:nvPr>
            <p:ph idx="1"/>
          </p:nvPr>
        </p:nvSpPr>
        <p:spPr>
          <a:xfrm>
            <a:off x="2339752" y="794330"/>
            <a:ext cx="6696744" cy="4130664"/>
          </a:xfrm>
        </p:spPr>
        <p:txBody>
          <a:bodyPr/>
          <a:lstStyle/>
          <a:p>
            <a:r>
              <a:rPr lang="en-US" sz="1400" b="1" dirty="0"/>
              <a:t>SCOUTS NEW ZEALAND</a:t>
            </a:r>
            <a:r>
              <a:rPr lang="en-US" sz="1400" dirty="0"/>
              <a:t>: Our vision is that in 2025, more than 25,000 youth will enjoy scouting adventures. They will come from every background with a place for all, shape their own experiences and make a positive difference for New Zealand.</a:t>
            </a:r>
          </a:p>
          <a:p>
            <a:endParaRPr lang="en-US" sz="1400" dirty="0"/>
          </a:p>
          <a:p>
            <a:r>
              <a:rPr lang="en-US" sz="1400" b="1" dirty="0"/>
              <a:t>THE BHARAT SCOUTS AND GUIDES: By 2024</a:t>
            </a:r>
            <a:r>
              <a:rPr lang="en-US" sz="1400" dirty="0"/>
              <a:t>, The Bharat Scouts &amp; Guides will be a globally visible, consistently growing, self-reliant premium youth movement that is gender balanced, vibrant and responsive to trends. Providing young people with value-based, attractive and challenging youth </a:t>
            </a:r>
            <a:r>
              <a:rPr lang="en-US" sz="1400" dirty="0" err="1"/>
              <a:t>programme</a:t>
            </a:r>
            <a:r>
              <a:rPr lang="en-US" sz="1400" dirty="0"/>
              <a:t>, through competent leaders, effective communication, optimum use of  </a:t>
            </a:r>
            <a:r>
              <a:rPr lang="en-MY" sz="1400" dirty="0"/>
              <a:t>technology and efficient management.</a:t>
            </a:r>
          </a:p>
          <a:p>
            <a:endParaRPr lang="en-MY" sz="1400" dirty="0"/>
          </a:p>
          <a:p>
            <a:r>
              <a:rPr lang="en-US" sz="1400" b="1" dirty="0"/>
              <a:t>THE KENYA SCOUTS ASSOCIATION</a:t>
            </a:r>
            <a:r>
              <a:rPr lang="en-US" sz="1400" dirty="0"/>
              <a:t>: By 2020, Scouting in Kenya will be the leading youth movement, enabling over 4 million young people to achieve their full potentials as responsible citizens and as members of their local, national and international communities </a:t>
            </a:r>
            <a:r>
              <a:rPr lang="en-MY" sz="1400" dirty="0"/>
              <a:t>through the Scout Method.</a:t>
            </a:r>
          </a:p>
        </p:txBody>
      </p:sp>
      <p:pic>
        <p:nvPicPr>
          <p:cNvPr id="3" name="Picture 2">
            <a:extLst>
              <a:ext uri="{FF2B5EF4-FFF2-40B4-BE49-F238E27FC236}">
                <a16:creationId xmlns:a16="http://schemas.microsoft.com/office/drawing/2014/main" id="{E6F0D821-5797-4E7D-9FEA-57716EE3B663}"/>
              </a:ext>
            </a:extLst>
          </p:cNvPr>
          <p:cNvPicPr>
            <a:picLocks noChangeAspect="1"/>
          </p:cNvPicPr>
          <p:nvPr/>
        </p:nvPicPr>
        <p:blipFill>
          <a:blip r:embed="rId2"/>
          <a:stretch>
            <a:fillRect/>
          </a:stretch>
        </p:blipFill>
        <p:spPr>
          <a:xfrm>
            <a:off x="251520" y="987574"/>
            <a:ext cx="1905447" cy="470315"/>
          </a:xfrm>
          <a:prstGeom prst="rect">
            <a:avLst/>
          </a:prstGeom>
        </p:spPr>
      </p:pic>
      <p:pic>
        <p:nvPicPr>
          <p:cNvPr id="5" name="Picture 4">
            <a:extLst>
              <a:ext uri="{FF2B5EF4-FFF2-40B4-BE49-F238E27FC236}">
                <a16:creationId xmlns:a16="http://schemas.microsoft.com/office/drawing/2014/main" id="{4DAD3C66-DAFC-491C-94E3-7355045BE455}"/>
              </a:ext>
            </a:extLst>
          </p:cNvPr>
          <p:cNvPicPr>
            <a:picLocks noChangeAspect="1"/>
          </p:cNvPicPr>
          <p:nvPr/>
        </p:nvPicPr>
        <p:blipFill>
          <a:blip r:embed="rId3"/>
          <a:stretch>
            <a:fillRect/>
          </a:stretch>
        </p:blipFill>
        <p:spPr>
          <a:xfrm>
            <a:off x="1521078" y="1868895"/>
            <a:ext cx="692255" cy="991888"/>
          </a:xfrm>
          <a:prstGeom prst="rect">
            <a:avLst/>
          </a:prstGeom>
        </p:spPr>
      </p:pic>
      <p:pic>
        <p:nvPicPr>
          <p:cNvPr id="9" name="Picture 8">
            <a:extLst>
              <a:ext uri="{FF2B5EF4-FFF2-40B4-BE49-F238E27FC236}">
                <a16:creationId xmlns:a16="http://schemas.microsoft.com/office/drawing/2014/main" id="{EAFA5A32-697B-4E91-A8C7-00D8848B3CCF}"/>
              </a:ext>
            </a:extLst>
          </p:cNvPr>
          <p:cNvPicPr>
            <a:picLocks noChangeAspect="1"/>
          </p:cNvPicPr>
          <p:nvPr/>
        </p:nvPicPr>
        <p:blipFill>
          <a:blip r:embed="rId4"/>
          <a:stretch>
            <a:fillRect/>
          </a:stretch>
        </p:blipFill>
        <p:spPr>
          <a:xfrm>
            <a:off x="1584287" y="3867894"/>
            <a:ext cx="692255" cy="809202"/>
          </a:xfrm>
          <a:prstGeom prst="rect">
            <a:avLst/>
          </a:prstGeom>
        </p:spPr>
      </p:pic>
    </p:spTree>
    <p:extLst>
      <p:ext uri="{BB962C8B-B14F-4D97-AF65-F5344CB8AC3E}">
        <p14:creationId xmlns:p14="http://schemas.microsoft.com/office/powerpoint/2010/main" val="1330327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55A297EF-8CD5-44E6-B2F7-76E7115CC396}"/>
              </a:ext>
            </a:extLst>
          </p:cNvPr>
          <p:cNvSpPr>
            <a:spLocks noGrp="1"/>
          </p:cNvSpPr>
          <p:nvPr>
            <p:ph idx="1"/>
          </p:nvPr>
        </p:nvSpPr>
        <p:spPr>
          <a:xfrm>
            <a:off x="545873" y="1791409"/>
            <a:ext cx="4680520" cy="2679340"/>
          </a:xfrm>
        </p:spPr>
        <p:txBody>
          <a:bodyPr/>
          <a:lstStyle/>
          <a:p>
            <a:pPr marL="105750" lvl="0" indent="-285750">
              <a:buFont typeface="Arial" panose="020B0604020202020204" pitchFamily="34" charset="0"/>
              <a:buChar char="•"/>
            </a:pPr>
            <a:r>
              <a:rPr lang="en-US" altLang="ja-JP" dirty="0"/>
              <a:t>GSAT</a:t>
            </a:r>
          </a:p>
          <a:p>
            <a:pPr marL="105750" lvl="0" indent="-285750">
              <a:buFont typeface="Arial" panose="020B0604020202020204" pitchFamily="34" charset="0"/>
              <a:buChar char="•"/>
            </a:pPr>
            <a:r>
              <a:rPr lang="en-US" altLang="ja-JP" dirty="0"/>
              <a:t>Competitor analysis</a:t>
            </a:r>
          </a:p>
          <a:p>
            <a:pPr marL="105750" lvl="0" indent="-285750">
              <a:buFont typeface="Arial" panose="020B0604020202020204" pitchFamily="34" charset="0"/>
              <a:buChar char="•"/>
            </a:pPr>
            <a:r>
              <a:rPr lang="en-US" altLang="ja-JP" dirty="0"/>
              <a:t>Root cause analysis</a:t>
            </a:r>
          </a:p>
          <a:p>
            <a:pPr marL="105750" lvl="0" indent="-285750">
              <a:buFont typeface="Arial" panose="020B0604020202020204" pitchFamily="34" charset="0"/>
              <a:buChar char="•"/>
            </a:pPr>
            <a:r>
              <a:rPr lang="en-US" altLang="ja-JP" dirty="0"/>
              <a:t>Stakeholder analysis</a:t>
            </a:r>
          </a:p>
          <a:p>
            <a:pPr marL="105750" lvl="0" indent="-285750">
              <a:buFont typeface="Arial" panose="020B0604020202020204" pitchFamily="34" charset="0"/>
              <a:buChar char="•"/>
            </a:pPr>
            <a:r>
              <a:rPr lang="en-US" altLang="ja-JP" dirty="0"/>
              <a:t>PESTEL analysis</a:t>
            </a:r>
          </a:p>
          <a:p>
            <a:pPr marL="105750" lvl="0" indent="-285750">
              <a:buFont typeface="Arial" panose="020B0604020202020204" pitchFamily="34" charset="0"/>
              <a:buChar char="•"/>
            </a:pPr>
            <a:r>
              <a:rPr lang="en-US" altLang="ja-JP" dirty="0"/>
              <a:t>SWOT analysis</a:t>
            </a:r>
          </a:p>
        </p:txBody>
      </p:sp>
      <p:pic>
        <p:nvPicPr>
          <p:cNvPr id="7" name="図 6">
            <a:extLst>
              <a:ext uri="{FF2B5EF4-FFF2-40B4-BE49-F238E27FC236}">
                <a16:creationId xmlns:a16="http://schemas.microsoft.com/office/drawing/2014/main" id="{EDC8AF2C-0EC4-434C-BD46-D0E277590D46}"/>
              </a:ext>
            </a:extLst>
          </p:cNvPr>
          <p:cNvPicPr>
            <a:picLocks noChangeAspect="1"/>
          </p:cNvPicPr>
          <p:nvPr/>
        </p:nvPicPr>
        <p:blipFill rotWithShape="1">
          <a:blip r:embed="rId2"/>
          <a:srcRect l="19595" t="10199" r="4278" b="13674"/>
          <a:stretch/>
        </p:blipFill>
        <p:spPr>
          <a:xfrm>
            <a:off x="4427984" y="1337983"/>
            <a:ext cx="4264968" cy="2842618"/>
          </a:xfrm>
          <a:prstGeom prst="rect">
            <a:avLst/>
          </a:prstGeom>
        </p:spPr>
      </p:pic>
      <p:pic>
        <p:nvPicPr>
          <p:cNvPr id="13" name="Picture 12">
            <a:extLst>
              <a:ext uri="{FF2B5EF4-FFF2-40B4-BE49-F238E27FC236}">
                <a16:creationId xmlns:a16="http://schemas.microsoft.com/office/drawing/2014/main" id="{7CAA166C-2083-4B1E-B81C-FBAE3D1DA0EA}"/>
              </a:ext>
            </a:extLst>
          </p:cNvPr>
          <p:cNvPicPr>
            <a:picLocks noChangeAspect="1"/>
          </p:cNvPicPr>
          <p:nvPr/>
        </p:nvPicPr>
        <p:blipFill>
          <a:blip r:embed="rId3"/>
          <a:stretch>
            <a:fillRect/>
          </a:stretch>
        </p:blipFill>
        <p:spPr>
          <a:xfrm>
            <a:off x="0" y="0"/>
            <a:ext cx="9144000" cy="937160"/>
          </a:xfrm>
          <a:prstGeom prst="rect">
            <a:avLst/>
          </a:prstGeom>
        </p:spPr>
      </p:pic>
      <p:sp>
        <p:nvSpPr>
          <p:cNvPr id="14" name="TextBox 13">
            <a:extLst>
              <a:ext uri="{FF2B5EF4-FFF2-40B4-BE49-F238E27FC236}">
                <a16:creationId xmlns:a16="http://schemas.microsoft.com/office/drawing/2014/main" id="{07B1A0E9-78FE-4BD5-80F8-231387BE6546}"/>
              </a:ext>
            </a:extLst>
          </p:cNvPr>
          <p:cNvSpPr txBox="1"/>
          <p:nvPr/>
        </p:nvSpPr>
        <p:spPr>
          <a:xfrm>
            <a:off x="111299" y="-236562"/>
            <a:ext cx="869149" cy="1569660"/>
          </a:xfrm>
          <a:prstGeom prst="rect">
            <a:avLst/>
          </a:prstGeom>
          <a:noFill/>
        </p:spPr>
        <p:txBody>
          <a:bodyPr wrap="none" rtlCol="0">
            <a:spAutoFit/>
          </a:bodyPr>
          <a:lstStyle/>
          <a:p>
            <a:r>
              <a:rPr lang="en-MY" sz="9600" dirty="0">
                <a:solidFill>
                  <a:schemeClr val="bg1"/>
                </a:solidFill>
              </a:rPr>
              <a:t>4</a:t>
            </a:r>
          </a:p>
        </p:txBody>
      </p:sp>
      <p:sp>
        <p:nvSpPr>
          <p:cNvPr id="15" name="タイトル 1">
            <a:extLst>
              <a:ext uri="{FF2B5EF4-FFF2-40B4-BE49-F238E27FC236}">
                <a16:creationId xmlns:a16="http://schemas.microsoft.com/office/drawing/2014/main" id="{99AAD147-F465-4235-BDEA-E93AA7332B03}"/>
              </a:ext>
            </a:extLst>
          </p:cNvPr>
          <p:cNvSpPr txBox="1">
            <a:spLocks/>
          </p:cNvSpPr>
          <p:nvPr/>
        </p:nvSpPr>
        <p:spPr>
          <a:xfrm>
            <a:off x="1027112" y="458311"/>
            <a:ext cx="7433320" cy="648072"/>
          </a:xfrm>
          <a:prstGeom prst="rect">
            <a:avLst/>
          </a:prstGeom>
        </p:spPr>
        <p:txBody>
          <a:bodyPr lIns="0" tIns="46800" rIns="0" bIns="46800" anchor="t"/>
          <a:lstStyle>
            <a:lvl1pPr algn="l" defTabSz="914400" rtl="0" eaLnBrk="1" latinLnBrk="0" hangingPunct="1">
              <a:lnSpc>
                <a:spcPct val="100000"/>
              </a:lnSpc>
              <a:spcBef>
                <a:spcPct val="0"/>
              </a:spcBef>
              <a:spcAft>
                <a:spcPts val="0"/>
              </a:spcAft>
              <a:buNone/>
              <a:defRPr kumimoji="1" sz="2400" b="1" kern="1200" baseline="0">
                <a:solidFill>
                  <a:schemeClr val="tx2"/>
                </a:solidFill>
                <a:effectLst/>
                <a:latin typeface="+mj-lt"/>
                <a:ea typeface="+mj-ea"/>
                <a:cs typeface="+mj-cs"/>
              </a:defRPr>
            </a:lvl1pPr>
          </a:lstStyle>
          <a:p>
            <a:r>
              <a:rPr lang="en-US" altLang="ja-JP" dirty="0" err="1">
                <a:solidFill>
                  <a:schemeClr val="bg1"/>
                </a:solidFill>
              </a:rPr>
              <a:t>Analysing</a:t>
            </a:r>
            <a:r>
              <a:rPr lang="en-US" altLang="ja-JP" dirty="0">
                <a:solidFill>
                  <a:schemeClr val="bg1"/>
                </a:solidFill>
              </a:rPr>
              <a:t> the current situation</a:t>
            </a:r>
            <a:endParaRPr lang="ja-JP" altLang="en-US" dirty="0">
              <a:solidFill>
                <a:schemeClr val="bg1"/>
              </a:solidFill>
            </a:endParaRPr>
          </a:p>
        </p:txBody>
      </p:sp>
    </p:spTree>
    <p:extLst>
      <p:ext uri="{BB962C8B-B14F-4D97-AF65-F5344CB8AC3E}">
        <p14:creationId xmlns:p14="http://schemas.microsoft.com/office/powerpoint/2010/main" val="3097991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ACD8EF-CCCA-4EC5-A8C4-A5B707D0E6B1}"/>
              </a:ext>
            </a:extLst>
          </p:cNvPr>
          <p:cNvSpPr>
            <a:spLocks noGrp="1"/>
          </p:cNvSpPr>
          <p:nvPr>
            <p:ph type="title"/>
          </p:nvPr>
        </p:nvSpPr>
        <p:spPr/>
        <p:txBody>
          <a:bodyPr/>
          <a:lstStyle/>
          <a:p>
            <a:r>
              <a:rPr lang="en-US" altLang="ja-JP" dirty="0"/>
              <a:t>GSAT</a:t>
            </a:r>
            <a:endParaRPr kumimoji="1" lang="ja-JP" altLang="en-US" dirty="0"/>
          </a:p>
        </p:txBody>
      </p:sp>
      <p:sp>
        <p:nvSpPr>
          <p:cNvPr id="5" name="コンテンツ プレースホルダー 4">
            <a:extLst>
              <a:ext uri="{FF2B5EF4-FFF2-40B4-BE49-F238E27FC236}">
                <a16:creationId xmlns:a16="http://schemas.microsoft.com/office/drawing/2014/main" id="{55A297EF-8CD5-44E6-B2F7-76E7115CC396}"/>
              </a:ext>
            </a:extLst>
          </p:cNvPr>
          <p:cNvSpPr>
            <a:spLocks noGrp="1"/>
          </p:cNvSpPr>
          <p:nvPr>
            <p:ph idx="1"/>
          </p:nvPr>
        </p:nvSpPr>
        <p:spPr>
          <a:xfrm>
            <a:off x="541864" y="1419622"/>
            <a:ext cx="3310056" cy="2679340"/>
          </a:xfrm>
        </p:spPr>
        <p:txBody>
          <a:bodyPr/>
          <a:lstStyle/>
          <a:p>
            <a:pPr lvl="0" indent="0"/>
            <a:r>
              <a:rPr lang="en-GB" altLang="ja-JP" b="1" dirty="0"/>
              <a:t>Global Support Assessment Tool</a:t>
            </a:r>
            <a:br>
              <a:rPr lang="en-GB" altLang="ja-JP" b="1" dirty="0"/>
            </a:br>
            <a:r>
              <a:rPr lang="en-US" altLang="ja-JP" dirty="0"/>
              <a:t>Launched in 2012</a:t>
            </a:r>
          </a:p>
          <a:p>
            <a:pPr marL="105750" lvl="0" indent="-285750">
              <a:buFont typeface="Arial" panose="020B0604020202020204" pitchFamily="34" charset="0"/>
              <a:buChar char="•"/>
            </a:pPr>
            <a:endParaRPr lang="en-US" altLang="ja-JP" dirty="0"/>
          </a:p>
          <a:p>
            <a:pPr marL="105750" lvl="0" indent="-285750">
              <a:buFont typeface="Arial" panose="020B0604020202020204" pitchFamily="34" charset="0"/>
              <a:buChar char="•"/>
            </a:pPr>
            <a:r>
              <a:rPr lang="en-US" altLang="ja-JP" dirty="0"/>
              <a:t>Self-Assessment</a:t>
            </a:r>
          </a:p>
          <a:p>
            <a:pPr marL="105750" lvl="0" indent="-285750">
              <a:buFont typeface="Arial" panose="020B0604020202020204" pitchFamily="34" charset="0"/>
              <a:buChar char="•"/>
            </a:pPr>
            <a:r>
              <a:rPr lang="en-US" altLang="ja-JP" dirty="0"/>
              <a:t>Global Support </a:t>
            </a:r>
            <a:r>
              <a:rPr lang="en-US" altLang="ja-JP" dirty="0" err="1"/>
              <a:t>Assesment</a:t>
            </a:r>
            <a:endParaRPr lang="en-US" altLang="ja-JP" dirty="0"/>
          </a:p>
          <a:p>
            <a:pPr marL="105750" lvl="0" indent="-285750">
              <a:buFont typeface="Arial" panose="020B0604020202020204" pitchFamily="34" charset="0"/>
              <a:buChar char="•"/>
            </a:pPr>
            <a:r>
              <a:rPr lang="en-US" altLang="ja-JP" dirty="0"/>
              <a:t>GSAT Third Party Assessment</a:t>
            </a:r>
          </a:p>
          <a:p>
            <a:pPr marL="105750" lvl="0" indent="-285750">
              <a:buFont typeface="Arial" panose="020B0604020202020204" pitchFamily="34" charset="0"/>
              <a:buChar char="•"/>
            </a:pPr>
            <a:endParaRPr lang="en-US" altLang="ja-JP" dirty="0"/>
          </a:p>
          <a:p>
            <a:pPr lvl="0" indent="0"/>
            <a:r>
              <a:rPr lang="en-US" altLang="ja-JP" dirty="0"/>
              <a:t>https://www.scout.org/gsat</a:t>
            </a:r>
          </a:p>
        </p:txBody>
      </p:sp>
      <p:pic>
        <p:nvPicPr>
          <p:cNvPr id="3" name="図 2">
            <a:extLst>
              <a:ext uri="{FF2B5EF4-FFF2-40B4-BE49-F238E27FC236}">
                <a16:creationId xmlns:a16="http://schemas.microsoft.com/office/drawing/2014/main" id="{F4DF9C53-7F3E-49DE-9B62-8B82B506A060}"/>
              </a:ext>
            </a:extLst>
          </p:cNvPr>
          <p:cNvPicPr>
            <a:picLocks noChangeAspect="1"/>
          </p:cNvPicPr>
          <p:nvPr/>
        </p:nvPicPr>
        <p:blipFill>
          <a:blip r:embed="rId3"/>
          <a:stretch>
            <a:fillRect/>
          </a:stretch>
        </p:blipFill>
        <p:spPr>
          <a:xfrm>
            <a:off x="4102801" y="1037672"/>
            <a:ext cx="4097790" cy="3061290"/>
          </a:xfrm>
          <a:prstGeom prst="rect">
            <a:avLst/>
          </a:prstGeom>
        </p:spPr>
      </p:pic>
    </p:spTree>
    <p:extLst>
      <p:ext uri="{BB962C8B-B14F-4D97-AF65-F5344CB8AC3E}">
        <p14:creationId xmlns:p14="http://schemas.microsoft.com/office/powerpoint/2010/main" val="3586237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1CBCAA-36CE-48C1-A813-76AEBA18A8B4}"/>
              </a:ext>
            </a:extLst>
          </p:cNvPr>
          <p:cNvSpPr>
            <a:spLocks noGrp="1"/>
          </p:cNvSpPr>
          <p:nvPr>
            <p:ph type="title"/>
          </p:nvPr>
        </p:nvSpPr>
        <p:spPr/>
        <p:txBody>
          <a:bodyPr/>
          <a:lstStyle/>
          <a:p>
            <a:r>
              <a:rPr lang="en-MY" dirty="0"/>
              <a:t>Competitor Analysis</a:t>
            </a:r>
          </a:p>
        </p:txBody>
      </p:sp>
      <p:sp>
        <p:nvSpPr>
          <p:cNvPr id="9" name="Content Placeholder 8">
            <a:extLst>
              <a:ext uri="{FF2B5EF4-FFF2-40B4-BE49-F238E27FC236}">
                <a16:creationId xmlns:a16="http://schemas.microsoft.com/office/drawing/2014/main" id="{B58855D7-1654-4373-A219-0A744C67FF9E}"/>
              </a:ext>
            </a:extLst>
          </p:cNvPr>
          <p:cNvSpPr>
            <a:spLocks noGrp="1"/>
          </p:cNvSpPr>
          <p:nvPr>
            <p:ph idx="1"/>
          </p:nvPr>
        </p:nvSpPr>
        <p:spPr>
          <a:xfrm>
            <a:off x="533400" y="1253365"/>
            <a:ext cx="3886200" cy="2902561"/>
          </a:xfrm>
        </p:spPr>
        <p:txBody>
          <a:bodyPr/>
          <a:lstStyle/>
          <a:p>
            <a:pPr marL="465750" lvl="1" indent="-285750">
              <a:buFont typeface="Arial" panose="020B0604020202020204" pitchFamily="34" charset="0"/>
              <a:buChar char="•"/>
            </a:pPr>
            <a:r>
              <a:rPr lang="en-US" dirty="0"/>
              <a:t>Who are our competitors? (Note: keep this broad, i.e. every </a:t>
            </a:r>
            <a:r>
              <a:rPr lang="en-US" dirty="0" err="1"/>
              <a:t>organisation</a:t>
            </a:r>
            <a:r>
              <a:rPr lang="en-US" dirty="0"/>
              <a:t> (NGO or for-profit) that provides educational or leisure time activities for young people, rather than just other youth movements)</a:t>
            </a:r>
          </a:p>
          <a:p>
            <a:pPr marL="465750" lvl="1" indent="-285750">
              <a:buFont typeface="Arial" panose="020B0604020202020204" pitchFamily="34" charset="0"/>
              <a:buChar char="•"/>
            </a:pPr>
            <a:r>
              <a:rPr lang="en-US" dirty="0"/>
              <a:t>What threats do they pose?</a:t>
            </a:r>
          </a:p>
          <a:p>
            <a:pPr marL="465750" lvl="1" indent="-285750">
              <a:buFont typeface="Arial" panose="020B0604020202020204" pitchFamily="34" charset="0"/>
              <a:buChar char="•"/>
            </a:pPr>
            <a:r>
              <a:rPr lang="en-US" dirty="0"/>
              <a:t>What is the profile of our competitors?</a:t>
            </a:r>
            <a:endParaRPr lang="en-MY" dirty="0"/>
          </a:p>
        </p:txBody>
      </p:sp>
      <p:sp>
        <p:nvSpPr>
          <p:cNvPr id="10" name="Content Placeholder 9">
            <a:extLst>
              <a:ext uri="{FF2B5EF4-FFF2-40B4-BE49-F238E27FC236}">
                <a16:creationId xmlns:a16="http://schemas.microsoft.com/office/drawing/2014/main" id="{93B789E2-2C40-477C-9CB5-6E3F89157BFC}"/>
              </a:ext>
            </a:extLst>
          </p:cNvPr>
          <p:cNvSpPr>
            <a:spLocks noGrp="1"/>
          </p:cNvSpPr>
          <p:nvPr>
            <p:ph idx="13"/>
          </p:nvPr>
        </p:nvSpPr>
        <p:spPr>
          <a:xfrm>
            <a:off x="4800600" y="1275606"/>
            <a:ext cx="3886200" cy="2880319"/>
          </a:xfrm>
        </p:spPr>
        <p:txBody>
          <a:bodyPr/>
          <a:lstStyle/>
          <a:p>
            <a:pPr marL="465750" lvl="1" indent="-285750">
              <a:buFont typeface="Arial" panose="020B0604020202020204" pitchFamily="34" charset="0"/>
              <a:buChar char="•"/>
            </a:pPr>
            <a:r>
              <a:rPr lang="en-US" dirty="0"/>
              <a:t>What are the objectives of our competitors?</a:t>
            </a:r>
          </a:p>
          <a:p>
            <a:pPr marL="465750" lvl="1" indent="-285750">
              <a:buFont typeface="Arial" panose="020B0604020202020204" pitchFamily="34" charset="0"/>
              <a:buChar char="•"/>
            </a:pPr>
            <a:r>
              <a:rPr lang="en-US" dirty="0"/>
              <a:t>What strategies are our competitors pursuing and how successful are these </a:t>
            </a:r>
            <a:r>
              <a:rPr lang="en-MY" dirty="0"/>
              <a:t>strategies?</a:t>
            </a:r>
          </a:p>
          <a:p>
            <a:pPr marL="465750" lvl="1" indent="-285750">
              <a:buFont typeface="Arial" panose="020B0604020202020204" pitchFamily="34" charset="0"/>
              <a:buChar char="•"/>
            </a:pPr>
            <a:r>
              <a:rPr lang="en-US" dirty="0"/>
              <a:t>What are the strengths and weaknesses of our competitors?</a:t>
            </a:r>
          </a:p>
          <a:p>
            <a:pPr marL="465750" lvl="1" indent="-285750">
              <a:buFont typeface="Arial" panose="020B0604020202020204" pitchFamily="34" charset="0"/>
              <a:buChar char="•"/>
            </a:pPr>
            <a:r>
              <a:rPr lang="en-US" dirty="0"/>
              <a:t>How are our competitors likely to respond to any changes to the way we do </a:t>
            </a:r>
            <a:r>
              <a:rPr lang="en-MY" dirty="0"/>
              <a:t>business?</a:t>
            </a:r>
          </a:p>
        </p:txBody>
      </p:sp>
    </p:spTree>
    <p:extLst>
      <p:ext uri="{BB962C8B-B14F-4D97-AF65-F5344CB8AC3E}">
        <p14:creationId xmlns:p14="http://schemas.microsoft.com/office/powerpoint/2010/main" val="3552494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ACD8EF-CCCA-4EC5-A8C4-A5B707D0E6B1}"/>
              </a:ext>
            </a:extLst>
          </p:cNvPr>
          <p:cNvSpPr>
            <a:spLocks noGrp="1"/>
          </p:cNvSpPr>
          <p:nvPr>
            <p:ph type="title"/>
          </p:nvPr>
        </p:nvSpPr>
        <p:spPr>
          <a:xfrm>
            <a:off x="467544" y="627534"/>
            <a:ext cx="8153400" cy="457200"/>
          </a:xfrm>
        </p:spPr>
        <p:txBody>
          <a:bodyPr/>
          <a:lstStyle/>
          <a:p>
            <a:r>
              <a:rPr lang="en-US" altLang="ja-JP" dirty="0"/>
              <a:t>Root Cause Analysis (RCA)</a:t>
            </a:r>
            <a:endParaRPr kumimoji="1" lang="ja-JP" altLang="en-US" dirty="0"/>
          </a:p>
        </p:txBody>
      </p:sp>
      <p:sp>
        <p:nvSpPr>
          <p:cNvPr id="5" name="コンテンツ プレースホルダー 4">
            <a:extLst>
              <a:ext uri="{FF2B5EF4-FFF2-40B4-BE49-F238E27FC236}">
                <a16:creationId xmlns:a16="http://schemas.microsoft.com/office/drawing/2014/main" id="{55A297EF-8CD5-44E6-B2F7-76E7115CC396}"/>
              </a:ext>
            </a:extLst>
          </p:cNvPr>
          <p:cNvSpPr>
            <a:spLocks noGrp="1"/>
          </p:cNvSpPr>
          <p:nvPr>
            <p:ph idx="1"/>
          </p:nvPr>
        </p:nvSpPr>
        <p:spPr>
          <a:xfrm>
            <a:off x="541864" y="1099220"/>
            <a:ext cx="3454072" cy="2679340"/>
          </a:xfrm>
        </p:spPr>
        <p:txBody>
          <a:bodyPr/>
          <a:lstStyle/>
          <a:p>
            <a:pPr marL="162900" indent="-342900">
              <a:buFont typeface="+mj-lt"/>
              <a:buAutoNum type="arabicPeriod"/>
            </a:pPr>
            <a:r>
              <a:rPr lang="en-US" altLang="ja-JP" dirty="0"/>
              <a:t>Define the problem</a:t>
            </a:r>
          </a:p>
          <a:p>
            <a:pPr marL="162900" indent="-342900">
              <a:buFont typeface="+mj-lt"/>
              <a:buAutoNum type="arabicPeriod"/>
            </a:pPr>
            <a:r>
              <a:rPr lang="en-US" altLang="ja-JP" dirty="0"/>
              <a:t>Gather information and data</a:t>
            </a:r>
          </a:p>
          <a:p>
            <a:pPr marL="162900" indent="-342900">
              <a:buFont typeface="+mj-lt"/>
              <a:buAutoNum type="arabicPeriod"/>
            </a:pPr>
            <a:r>
              <a:rPr lang="en-US" altLang="ja-JP" dirty="0"/>
              <a:t>Find potential causal factors</a:t>
            </a:r>
          </a:p>
          <a:p>
            <a:pPr marL="162900" indent="-342900">
              <a:buFont typeface="+mj-lt"/>
              <a:buAutoNum type="arabicPeriod"/>
            </a:pPr>
            <a:r>
              <a:rPr lang="en-US" altLang="ja-JP" dirty="0"/>
              <a:t>Identify root causes</a:t>
            </a:r>
          </a:p>
          <a:p>
            <a:pPr marL="162900" indent="-342900">
              <a:buFont typeface="+mj-lt"/>
              <a:buAutoNum type="arabicPeriod"/>
            </a:pPr>
            <a:r>
              <a:rPr lang="en-US" altLang="ja-JP" dirty="0"/>
              <a:t>Implement solutions</a:t>
            </a:r>
          </a:p>
          <a:p>
            <a:pPr marL="162900" indent="-342900">
              <a:buFont typeface="+mj-lt"/>
              <a:buAutoNum type="arabicPeriod"/>
            </a:pPr>
            <a:endParaRPr lang="en-US" altLang="ja-JP" dirty="0"/>
          </a:p>
          <a:p>
            <a:r>
              <a:rPr lang="en-US" dirty="0"/>
              <a:t>Such questioning is </a:t>
            </a:r>
            <a:r>
              <a:rPr lang="en-US" b="1" dirty="0"/>
              <a:t>WHY IS THAT?</a:t>
            </a:r>
          </a:p>
          <a:p>
            <a:r>
              <a:rPr lang="en-MY" dirty="0"/>
              <a:t>continued until all the root causes are found. Remember there are three basic types of causes:</a:t>
            </a:r>
          </a:p>
          <a:p>
            <a:r>
              <a:rPr lang="en-MY" dirty="0"/>
              <a:t>Physical, Human, and Organisational.</a:t>
            </a:r>
            <a:endParaRPr lang="en-US" altLang="ja-JP" dirty="0"/>
          </a:p>
        </p:txBody>
      </p:sp>
      <p:pic>
        <p:nvPicPr>
          <p:cNvPr id="10" name="Picture 9" descr="A screenshot of a cell phone&#10;&#10;Description automatically generated">
            <a:extLst>
              <a:ext uri="{FF2B5EF4-FFF2-40B4-BE49-F238E27FC236}">
                <a16:creationId xmlns:a16="http://schemas.microsoft.com/office/drawing/2014/main" id="{E03776A6-5588-47D3-98FF-DBE5506BFE7C}"/>
              </a:ext>
            </a:extLst>
          </p:cNvPr>
          <p:cNvPicPr>
            <a:picLocks noChangeAspect="1"/>
          </p:cNvPicPr>
          <p:nvPr/>
        </p:nvPicPr>
        <p:blipFill>
          <a:blip r:embed="rId3"/>
          <a:stretch>
            <a:fillRect/>
          </a:stretch>
        </p:blipFill>
        <p:spPr>
          <a:xfrm>
            <a:off x="3571431" y="1099220"/>
            <a:ext cx="5806193" cy="3632770"/>
          </a:xfrm>
          <a:prstGeom prst="rect">
            <a:avLst/>
          </a:prstGeom>
        </p:spPr>
      </p:pic>
    </p:spTree>
    <p:extLst>
      <p:ext uri="{BB962C8B-B14F-4D97-AF65-F5344CB8AC3E}">
        <p14:creationId xmlns:p14="http://schemas.microsoft.com/office/powerpoint/2010/main" val="442231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p:cNvSpPr>
            <a:spLocks noGrp="1"/>
          </p:cNvSpPr>
          <p:nvPr>
            <p:ph type="title"/>
          </p:nvPr>
        </p:nvSpPr>
        <p:spPr/>
        <p:txBody>
          <a:bodyPr/>
          <a:lstStyle/>
          <a:p>
            <a:endParaRPr lang="en-US"/>
          </a:p>
        </p:txBody>
      </p:sp>
      <p:sp>
        <p:nvSpPr>
          <p:cNvPr id="42" name="Text Placeholder 41"/>
          <p:cNvSpPr>
            <a:spLocks noGrp="1"/>
          </p:cNvSpPr>
          <p:nvPr>
            <p:ph type="body" idx="1"/>
          </p:nvPr>
        </p:nvSpPr>
        <p:spPr/>
        <p:txBody>
          <a:bodyPr/>
          <a:lstStyle/>
          <a:p>
            <a:endParaRPr lang="en-US"/>
          </a:p>
        </p:txBody>
      </p:sp>
      <p:pic>
        <p:nvPicPr>
          <p:cNvPr id="6" name="Picture 5" descr="SCT LIZ 16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95"/>
            <a:ext cx="9229725" cy="5191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ACD8EF-CCCA-4EC5-A8C4-A5B707D0E6B1}"/>
              </a:ext>
            </a:extLst>
          </p:cNvPr>
          <p:cNvSpPr>
            <a:spLocks noGrp="1"/>
          </p:cNvSpPr>
          <p:nvPr>
            <p:ph type="title"/>
          </p:nvPr>
        </p:nvSpPr>
        <p:spPr/>
        <p:txBody>
          <a:bodyPr/>
          <a:lstStyle/>
          <a:p>
            <a:r>
              <a:rPr lang="en-US" altLang="ja-JP" dirty="0"/>
              <a:t>Stakeholder Analyses</a:t>
            </a:r>
            <a:endParaRPr kumimoji="1" lang="ja-JP" altLang="en-US" dirty="0"/>
          </a:p>
        </p:txBody>
      </p:sp>
      <p:sp>
        <p:nvSpPr>
          <p:cNvPr id="5" name="コンテンツ プレースホルダー 4">
            <a:extLst>
              <a:ext uri="{FF2B5EF4-FFF2-40B4-BE49-F238E27FC236}">
                <a16:creationId xmlns:a16="http://schemas.microsoft.com/office/drawing/2014/main" id="{55A297EF-8CD5-44E6-B2F7-76E7115CC396}"/>
              </a:ext>
            </a:extLst>
          </p:cNvPr>
          <p:cNvSpPr>
            <a:spLocks noGrp="1"/>
          </p:cNvSpPr>
          <p:nvPr>
            <p:ph idx="1"/>
          </p:nvPr>
        </p:nvSpPr>
        <p:spPr>
          <a:xfrm>
            <a:off x="541864" y="1419622"/>
            <a:ext cx="3310056" cy="2679340"/>
          </a:xfrm>
        </p:spPr>
        <p:txBody>
          <a:bodyPr/>
          <a:lstStyle/>
          <a:p>
            <a:pPr marL="342900" indent="-342900">
              <a:buFont typeface="+mj-lt"/>
              <a:buAutoNum type="arabicPeriod"/>
            </a:pPr>
            <a:r>
              <a:rPr lang="en-US" altLang="ja-JP" dirty="0"/>
              <a:t>Brainstorm and identify groups of people, </a:t>
            </a:r>
            <a:r>
              <a:rPr lang="en-US" altLang="ja-JP" dirty="0" err="1"/>
              <a:t>organisations</a:t>
            </a:r>
            <a:r>
              <a:rPr lang="en-US" altLang="ja-JP" dirty="0"/>
              <a:t>, institutions who have an interest in your </a:t>
            </a:r>
            <a:r>
              <a:rPr lang="en-US" altLang="ja-JP" dirty="0" err="1"/>
              <a:t>organisation</a:t>
            </a:r>
            <a:r>
              <a:rPr lang="en-US" altLang="ja-JP" dirty="0"/>
              <a:t>, and who can impact the </a:t>
            </a:r>
            <a:r>
              <a:rPr lang="en-US" altLang="ja-JP" dirty="0" err="1"/>
              <a:t>organisation</a:t>
            </a:r>
            <a:r>
              <a:rPr lang="en-US" altLang="ja-JP" dirty="0"/>
              <a:t>.</a:t>
            </a:r>
          </a:p>
          <a:p>
            <a:pPr marL="342900" indent="-342900">
              <a:buFont typeface="+mj-lt"/>
              <a:buAutoNum type="arabicPeriod"/>
            </a:pPr>
            <a:r>
              <a:rPr lang="en-US" altLang="ja-JP" dirty="0" err="1"/>
              <a:t>Analyse</a:t>
            </a:r>
            <a:r>
              <a:rPr lang="en-US" altLang="ja-JP" dirty="0"/>
              <a:t> and clarify them into the chart, and identify 4 -6 key stakeholders.</a:t>
            </a:r>
          </a:p>
        </p:txBody>
      </p:sp>
      <p:pic>
        <p:nvPicPr>
          <p:cNvPr id="8" name="Picture 7" descr="A screenshot of a cell phone&#10;&#10;Description automatically generated">
            <a:extLst>
              <a:ext uri="{FF2B5EF4-FFF2-40B4-BE49-F238E27FC236}">
                <a16:creationId xmlns:a16="http://schemas.microsoft.com/office/drawing/2014/main" id="{5DB66155-CA75-407C-ACA9-FCF7040C23EF}"/>
              </a:ext>
            </a:extLst>
          </p:cNvPr>
          <p:cNvPicPr>
            <a:picLocks noChangeAspect="1"/>
          </p:cNvPicPr>
          <p:nvPr/>
        </p:nvPicPr>
        <p:blipFill rotWithShape="1">
          <a:blip r:embed="rId3"/>
          <a:srcRect l="26583" r="24390"/>
          <a:stretch/>
        </p:blipFill>
        <p:spPr>
          <a:xfrm>
            <a:off x="4355976" y="123478"/>
            <a:ext cx="4483003" cy="5140990"/>
          </a:xfrm>
          <a:prstGeom prst="rect">
            <a:avLst/>
          </a:prstGeom>
        </p:spPr>
      </p:pic>
    </p:spTree>
    <p:extLst>
      <p:ext uri="{BB962C8B-B14F-4D97-AF65-F5344CB8AC3E}">
        <p14:creationId xmlns:p14="http://schemas.microsoft.com/office/powerpoint/2010/main" val="2663742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ACD8EF-CCCA-4EC5-A8C4-A5B707D0E6B1}"/>
              </a:ext>
            </a:extLst>
          </p:cNvPr>
          <p:cNvSpPr>
            <a:spLocks noGrp="1"/>
          </p:cNvSpPr>
          <p:nvPr>
            <p:ph type="title"/>
          </p:nvPr>
        </p:nvSpPr>
        <p:spPr/>
        <p:txBody>
          <a:bodyPr/>
          <a:lstStyle/>
          <a:p>
            <a:r>
              <a:rPr lang="en-US" altLang="ja-JP" dirty="0"/>
              <a:t>PESTEL Analysis</a:t>
            </a:r>
            <a:endParaRPr kumimoji="1" lang="ja-JP" altLang="en-US" dirty="0"/>
          </a:p>
        </p:txBody>
      </p:sp>
      <p:sp>
        <p:nvSpPr>
          <p:cNvPr id="5" name="コンテンツ プレースホルダー 4">
            <a:extLst>
              <a:ext uri="{FF2B5EF4-FFF2-40B4-BE49-F238E27FC236}">
                <a16:creationId xmlns:a16="http://schemas.microsoft.com/office/drawing/2014/main" id="{55A297EF-8CD5-44E6-B2F7-76E7115CC396}"/>
              </a:ext>
            </a:extLst>
          </p:cNvPr>
          <p:cNvSpPr>
            <a:spLocks noGrp="1"/>
          </p:cNvSpPr>
          <p:nvPr>
            <p:ph idx="1"/>
          </p:nvPr>
        </p:nvSpPr>
        <p:spPr>
          <a:xfrm>
            <a:off x="541864" y="1084734"/>
            <a:ext cx="8062584" cy="2679340"/>
          </a:xfrm>
        </p:spPr>
        <p:txBody>
          <a:bodyPr/>
          <a:lstStyle/>
          <a:p>
            <a:pPr indent="0"/>
            <a:r>
              <a:rPr lang="en-US" altLang="ja-JP" dirty="0"/>
              <a:t>External trends analysis to identify threats and opportunities</a:t>
            </a:r>
          </a:p>
          <a:p>
            <a:pPr indent="0"/>
            <a:endParaRPr lang="en-US" altLang="ja-JP" dirty="0"/>
          </a:p>
        </p:txBody>
      </p:sp>
      <p:pic>
        <p:nvPicPr>
          <p:cNvPr id="8" name="Picture 7" descr="A screenshot of a cell phone&#10;&#10;Description automatically generated">
            <a:extLst>
              <a:ext uri="{FF2B5EF4-FFF2-40B4-BE49-F238E27FC236}">
                <a16:creationId xmlns:a16="http://schemas.microsoft.com/office/drawing/2014/main" id="{E0A4145A-F24C-476B-AFB6-B46DEACB4FB9}"/>
              </a:ext>
            </a:extLst>
          </p:cNvPr>
          <p:cNvPicPr>
            <a:picLocks noChangeAspect="1"/>
          </p:cNvPicPr>
          <p:nvPr/>
        </p:nvPicPr>
        <p:blipFill>
          <a:blip r:embed="rId3"/>
          <a:stretch>
            <a:fillRect/>
          </a:stretch>
        </p:blipFill>
        <p:spPr>
          <a:xfrm>
            <a:off x="53752" y="1396366"/>
            <a:ext cx="9036496" cy="2837087"/>
          </a:xfrm>
          <a:prstGeom prst="rect">
            <a:avLst/>
          </a:prstGeom>
        </p:spPr>
      </p:pic>
    </p:spTree>
    <p:extLst>
      <p:ext uri="{BB962C8B-B14F-4D97-AF65-F5344CB8AC3E}">
        <p14:creationId xmlns:p14="http://schemas.microsoft.com/office/powerpoint/2010/main" val="1249095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ACD8EF-CCCA-4EC5-A8C4-A5B707D0E6B1}"/>
              </a:ext>
            </a:extLst>
          </p:cNvPr>
          <p:cNvSpPr>
            <a:spLocks noGrp="1"/>
          </p:cNvSpPr>
          <p:nvPr>
            <p:ph type="title"/>
          </p:nvPr>
        </p:nvSpPr>
        <p:spPr/>
        <p:txBody>
          <a:bodyPr/>
          <a:lstStyle/>
          <a:p>
            <a:r>
              <a:rPr lang="en-US" altLang="ja-JP" dirty="0"/>
              <a:t>SWOT analysis</a:t>
            </a:r>
            <a:endParaRPr kumimoji="1" lang="ja-JP" altLang="en-US" dirty="0"/>
          </a:p>
        </p:txBody>
      </p:sp>
      <p:sp>
        <p:nvSpPr>
          <p:cNvPr id="4" name="Content Placeholder 3">
            <a:extLst>
              <a:ext uri="{FF2B5EF4-FFF2-40B4-BE49-F238E27FC236}">
                <a16:creationId xmlns:a16="http://schemas.microsoft.com/office/drawing/2014/main" id="{2A3E2B6D-003C-40E4-A1EA-A00ED720B5D7}"/>
              </a:ext>
            </a:extLst>
          </p:cNvPr>
          <p:cNvSpPr>
            <a:spLocks noGrp="1"/>
          </p:cNvSpPr>
          <p:nvPr>
            <p:ph idx="1"/>
          </p:nvPr>
        </p:nvSpPr>
        <p:spPr>
          <a:xfrm>
            <a:off x="533400" y="1103040"/>
            <a:ext cx="3886200" cy="3052886"/>
          </a:xfrm>
        </p:spPr>
        <p:txBody>
          <a:bodyPr/>
          <a:lstStyle/>
          <a:p>
            <a:pPr marL="465750" lvl="1" indent="-285750">
              <a:buFontTx/>
              <a:buChar char="-"/>
            </a:pPr>
            <a:r>
              <a:rPr lang="en-MY" dirty="0"/>
              <a:t>Helpful tool to examine all potential factors related to the organisation</a:t>
            </a:r>
          </a:p>
          <a:p>
            <a:pPr marL="465750" lvl="1" indent="-285750">
              <a:buFontTx/>
              <a:buChar char="-"/>
            </a:pPr>
            <a:r>
              <a:rPr lang="en-MY" dirty="0"/>
              <a:t>Use this tool after conducting previous analytical tools mentioned</a:t>
            </a:r>
          </a:p>
          <a:p>
            <a:pPr marL="465750" lvl="1" indent="-285750">
              <a:buFontTx/>
              <a:buChar char="-"/>
            </a:pPr>
            <a:r>
              <a:rPr lang="en-MY" dirty="0"/>
              <a:t>Stakeholder analysis will </a:t>
            </a:r>
            <a:r>
              <a:rPr lang="en-US" dirty="0"/>
              <a:t>feed largely into the Strengths and Weaknesses boxes</a:t>
            </a:r>
          </a:p>
          <a:p>
            <a:pPr marL="465750" lvl="1" indent="-285750">
              <a:buFontTx/>
              <a:buChar char="-"/>
            </a:pPr>
            <a:r>
              <a:rPr lang="en-US" dirty="0"/>
              <a:t>PESTEL analysis will feed largely into the Opportunities and Threats boxes.</a:t>
            </a:r>
            <a:endParaRPr lang="en-MY" dirty="0"/>
          </a:p>
        </p:txBody>
      </p:sp>
      <p:sp>
        <p:nvSpPr>
          <p:cNvPr id="5" name="Content Placeholder 4">
            <a:extLst>
              <a:ext uri="{FF2B5EF4-FFF2-40B4-BE49-F238E27FC236}">
                <a16:creationId xmlns:a16="http://schemas.microsoft.com/office/drawing/2014/main" id="{F1BD24DD-242C-4FAC-862F-FD82965CD7EF}"/>
              </a:ext>
            </a:extLst>
          </p:cNvPr>
          <p:cNvSpPr>
            <a:spLocks noGrp="1"/>
          </p:cNvSpPr>
          <p:nvPr>
            <p:ph idx="13"/>
          </p:nvPr>
        </p:nvSpPr>
        <p:spPr/>
        <p:txBody>
          <a:bodyPr/>
          <a:lstStyle/>
          <a:p>
            <a:endParaRPr lang="en-MY"/>
          </a:p>
        </p:txBody>
      </p:sp>
      <p:graphicFrame>
        <p:nvGraphicFramePr>
          <p:cNvPr id="3" name="表 2">
            <a:extLst>
              <a:ext uri="{FF2B5EF4-FFF2-40B4-BE49-F238E27FC236}">
                <a16:creationId xmlns:a16="http://schemas.microsoft.com/office/drawing/2014/main" id="{47E9908B-EBA1-4169-8500-79CED2103F98}"/>
              </a:ext>
            </a:extLst>
          </p:cNvPr>
          <p:cNvGraphicFramePr>
            <a:graphicFrameLocks noGrp="1"/>
          </p:cNvGraphicFramePr>
          <p:nvPr>
            <p:extLst>
              <p:ext uri="{D42A27DB-BD31-4B8C-83A1-F6EECF244321}">
                <p14:modId xmlns:p14="http://schemas.microsoft.com/office/powerpoint/2010/main" val="4032370239"/>
              </p:ext>
            </p:extLst>
          </p:nvPr>
        </p:nvGraphicFramePr>
        <p:xfrm>
          <a:off x="4572000" y="1103040"/>
          <a:ext cx="4248473" cy="3262024"/>
        </p:xfrm>
        <a:graphic>
          <a:graphicData uri="http://schemas.openxmlformats.org/drawingml/2006/table">
            <a:tbl>
              <a:tblPr bandRow="1">
                <a:tableStyleId>{5C22544A-7EE6-4342-B048-85BDC9FD1C3A}</a:tableStyleId>
              </a:tblPr>
              <a:tblGrid>
                <a:gridCol w="568991">
                  <a:extLst>
                    <a:ext uri="{9D8B030D-6E8A-4147-A177-3AD203B41FA5}">
                      <a16:colId xmlns:a16="http://schemas.microsoft.com/office/drawing/2014/main" val="2642383744"/>
                    </a:ext>
                  </a:extLst>
                </a:gridCol>
                <a:gridCol w="1858707">
                  <a:extLst>
                    <a:ext uri="{9D8B030D-6E8A-4147-A177-3AD203B41FA5}">
                      <a16:colId xmlns:a16="http://schemas.microsoft.com/office/drawing/2014/main" val="371887953"/>
                    </a:ext>
                  </a:extLst>
                </a:gridCol>
                <a:gridCol w="1820775">
                  <a:extLst>
                    <a:ext uri="{9D8B030D-6E8A-4147-A177-3AD203B41FA5}">
                      <a16:colId xmlns:a16="http://schemas.microsoft.com/office/drawing/2014/main" val="761540896"/>
                    </a:ext>
                  </a:extLst>
                </a:gridCol>
              </a:tblGrid>
              <a:tr h="510942">
                <a:tc rowSpan="2">
                  <a:txBody>
                    <a:bodyPr/>
                    <a:lstStyle/>
                    <a:p>
                      <a:pPr algn="ctr"/>
                      <a:r>
                        <a:rPr kumimoji="1" lang="en-US" altLang="ja-JP" dirty="0">
                          <a:solidFill>
                            <a:schemeClr val="bg1"/>
                          </a:solidFill>
                        </a:rPr>
                        <a:t>Internal</a:t>
                      </a:r>
                      <a:endParaRPr kumimoji="1" lang="ja-JP" altLang="en-US" dirty="0">
                        <a:solidFill>
                          <a:schemeClr val="bg1"/>
                        </a:solidFill>
                      </a:endParaRPr>
                    </a:p>
                  </a:txBody>
                  <a:tcPr vert="vert" anchor="ctr">
                    <a:solidFill>
                      <a:srgbClr val="0070C0"/>
                    </a:solidFill>
                  </a:tcPr>
                </a:tc>
                <a:tc>
                  <a:txBody>
                    <a:bodyPr/>
                    <a:lstStyle/>
                    <a:p>
                      <a:pPr algn="ctr"/>
                      <a:r>
                        <a:rPr kumimoji="1" lang="en-US" altLang="ja-JP" b="1" dirty="0">
                          <a:solidFill>
                            <a:schemeClr val="bg1"/>
                          </a:solidFill>
                        </a:rPr>
                        <a:t>Strengths</a:t>
                      </a:r>
                      <a:endParaRPr kumimoji="1" lang="ja-JP" altLang="en-US" b="1" dirty="0">
                        <a:solidFill>
                          <a:schemeClr val="bg1"/>
                        </a:solidFill>
                      </a:endParaRPr>
                    </a:p>
                  </a:txBody>
                  <a:tcPr anchor="ctr">
                    <a:solidFill>
                      <a:srgbClr val="0070C0"/>
                    </a:solidFill>
                  </a:tcPr>
                </a:tc>
                <a:tc>
                  <a:txBody>
                    <a:bodyPr/>
                    <a:lstStyle/>
                    <a:p>
                      <a:pPr algn="ctr"/>
                      <a:r>
                        <a:rPr kumimoji="1" lang="en-US" altLang="ja-JP" b="1" dirty="0">
                          <a:solidFill>
                            <a:schemeClr val="bg1"/>
                          </a:solidFill>
                        </a:rPr>
                        <a:t>Weaknesses</a:t>
                      </a:r>
                      <a:endParaRPr kumimoji="1" lang="ja-JP" altLang="en-US" b="1" dirty="0">
                        <a:solidFill>
                          <a:schemeClr val="bg1"/>
                        </a:solidFill>
                      </a:endParaRPr>
                    </a:p>
                  </a:txBody>
                  <a:tcPr anchor="ctr">
                    <a:solidFill>
                      <a:srgbClr val="0070C0"/>
                    </a:solidFill>
                  </a:tcPr>
                </a:tc>
                <a:extLst>
                  <a:ext uri="{0D108BD9-81ED-4DB2-BD59-A6C34878D82A}">
                    <a16:rowId xmlns:a16="http://schemas.microsoft.com/office/drawing/2014/main" val="4288463313"/>
                  </a:ext>
                </a:extLst>
              </a:tr>
              <a:tr h="1120070">
                <a:tc vMerge="1">
                  <a:txBody>
                    <a:bodyPr/>
                    <a:lstStyle/>
                    <a:p>
                      <a:endParaRPr kumimoji="1" lang="ja-JP" altLang="en-US" dirty="0"/>
                    </a:p>
                  </a:txBody>
                  <a:tcPr/>
                </a:tc>
                <a:tc>
                  <a:txBody>
                    <a:bodyPr/>
                    <a:lstStyle/>
                    <a:p>
                      <a:pPr algn="ctr"/>
                      <a:endParaRPr kumimoji="1" lang="ja-JP" altLang="en-US" dirty="0"/>
                    </a:p>
                  </a:txBody>
                  <a:tcPr anchor="ctr"/>
                </a:tc>
                <a:tc>
                  <a:txBody>
                    <a:bodyPr/>
                    <a:lstStyle/>
                    <a:p>
                      <a:pPr algn="ctr"/>
                      <a:endParaRPr kumimoji="1" lang="ja-JP" altLang="en-US" dirty="0"/>
                    </a:p>
                  </a:txBody>
                  <a:tcPr anchor="ctr"/>
                </a:tc>
                <a:extLst>
                  <a:ext uri="{0D108BD9-81ED-4DB2-BD59-A6C34878D82A}">
                    <a16:rowId xmlns:a16="http://schemas.microsoft.com/office/drawing/2014/main" val="1198644758"/>
                  </a:ext>
                </a:extLst>
              </a:tr>
              <a:tr h="510942">
                <a:tc rowSpan="2">
                  <a:txBody>
                    <a:bodyPr/>
                    <a:lstStyle/>
                    <a:p>
                      <a:pPr algn="ctr"/>
                      <a:r>
                        <a:rPr kumimoji="1" lang="en-US" altLang="ja-JP" dirty="0">
                          <a:solidFill>
                            <a:schemeClr val="bg1"/>
                          </a:solidFill>
                        </a:rPr>
                        <a:t>External</a:t>
                      </a:r>
                      <a:endParaRPr kumimoji="1" lang="ja-JP" altLang="en-US" dirty="0">
                        <a:solidFill>
                          <a:schemeClr val="bg1"/>
                        </a:solidFill>
                      </a:endParaRPr>
                    </a:p>
                  </a:txBody>
                  <a:tcPr vert="vert" anchor="ctr">
                    <a:solidFill>
                      <a:schemeClr val="accent1">
                        <a:lumMod val="75000"/>
                      </a:schemeClr>
                    </a:solidFill>
                  </a:tcPr>
                </a:tc>
                <a:tc>
                  <a:txBody>
                    <a:bodyPr/>
                    <a:lstStyle/>
                    <a:p>
                      <a:pPr algn="ctr"/>
                      <a:r>
                        <a:rPr kumimoji="1" lang="en-US" altLang="ja-JP" b="1" dirty="0">
                          <a:solidFill>
                            <a:schemeClr val="bg1"/>
                          </a:solidFill>
                        </a:rPr>
                        <a:t>Opportunities</a:t>
                      </a:r>
                      <a:endParaRPr kumimoji="1" lang="ja-JP" altLang="en-US" b="1" dirty="0">
                        <a:solidFill>
                          <a:schemeClr val="bg1"/>
                        </a:solidFill>
                      </a:endParaRPr>
                    </a:p>
                  </a:txBody>
                  <a:tcPr anchor="ctr">
                    <a:solidFill>
                      <a:schemeClr val="accent1">
                        <a:lumMod val="75000"/>
                      </a:schemeClr>
                    </a:solidFill>
                  </a:tcPr>
                </a:tc>
                <a:tc>
                  <a:txBody>
                    <a:bodyPr/>
                    <a:lstStyle/>
                    <a:p>
                      <a:pPr algn="ctr"/>
                      <a:r>
                        <a:rPr kumimoji="1" lang="en-US" altLang="ja-JP" b="1" dirty="0">
                          <a:solidFill>
                            <a:schemeClr val="bg1"/>
                          </a:solidFill>
                        </a:rPr>
                        <a:t>Threats</a:t>
                      </a:r>
                      <a:endParaRPr kumimoji="1" lang="ja-JP" altLang="en-US" b="1" dirty="0">
                        <a:solidFill>
                          <a:schemeClr val="bg1"/>
                        </a:solidFill>
                      </a:endParaRPr>
                    </a:p>
                  </a:txBody>
                  <a:tcPr anchor="ctr">
                    <a:solidFill>
                      <a:schemeClr val="accent1">
                        <a:lumMod val="75000"/>
                      </a:schemeClr>
                    </a:solidFill>
                  </a:tcPr>
                </a:tc>
                <a:extLst>
                  <a:ext uri="{0D108BD9-81ED-4DB2-BD59-A6C34878D82A}">
                    <a16:rowId xmlns:a16="http://schemas.microsoft.com/office/drawing/2014/main" val="1897228587"/>
                  </a:ext>
                </a:extLst>
              </a:tr>
              <a:tr h="1120070">
                <a:tc vMerge="1">
                  <a:txBody>
                    <a:bodyPr/>
                    <a:lstStyle/>
                    <a:p>
                      <a:endParaRPr kumimoji="1" lang="ja-JP" altLang="en-US" dirty="0"/>
                    </a:p>
                  </a:txBody>
                  <a:tcPr/>
                </a:tc>
                <a:tc>
                  <a:txBody>
                    <a:bodyPr/>
                    <a:lstStyle/>
                    <a:p>
                      <a:pPr algn="ctr"/>
                      <a:endParaRPr kumimoji="1" lang="ja-JP" altLang="en-US" dirty="0"/>
                    </a:p>
                  </a:txBody>
                  <a:tcPr anchor="ctr"/>
                </a:tc>
                <a:tc>
                  <a:txBody>
                    <a:bodyPr/>
                    <a:lstStyle/>
                    <a:p>
                      <a:pPr algn="ctr"/>
                      <a:endParaRPr kumimoji="1" lang="ja-JP" altLang="en-US" dirty="0"/>
                    </a:p>
                  </a:txBody>
                  <a:tcPr anchor="ctr"/>
                </a:tc>
                <a:extLst>
                  <a:ext uri="{0D108BD9-81ED-4DB2-BD59-A6C34878D82A}">
                    <a16:rowId xmlns:a16="http://schemas.microsoft.com/office/drawing/2014/main" val="3961601660"/>
                  </a:ext>
                </a:extLst>
              </a:tr>
            </a:tbl>
          </a:graphicData>
        </a:graphic>
      </p:graphicFrame>
    </p:spTree>
    <p:extLst>
      <p:ext uri="{BB962C8B-B14F-4D97-AF65-F5344CB8AC3E}">
        <p14:creationId xmlns:p14="http://schemas.microsoft.com/office/powerpoint/2010/main" val="119618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6">
            <a:extLst>
              <a:ext uri="{FF2B5EF4-FFF2-40B4-BE49-F238E27FC236}">
                <a16:creationId xmlns:a16="http://schemas.microsoft.com/office/drawing/2014/main" id="{58874968-93F8-4676-8B1D-90727D6E65D2}"/>
              </a:ext>
            </a:extLst>
          </p:cNvPr>
          <p:cNvSpPr>
            <a:spLocks noGrp="1"/>
          </p:cNvSpPr>
          <p:nvPr>
            <p:ph idx="1"/>
          </p:nvPr>
        </p:nvSpPr>
        <p:spPr/>
        <p:txBody>
          <a:bodyPr/>
          <a:lstStyle/>
          <a:p>
            <a:pPr marL="162900" indent="-342900">
              <a:buFont typeface="+mj-lt"/>
              <a:buAutoNum type="arabicPeriod"/>
            </a:pPr>
            <a:r>
              <a:rPr kumimoji="1" lang="en-US" altLang="ja-JP" dirty="0"/>
              <a:t>Review Mission &amp; Vision, and the Strategic Analysis</a:t>
            </a:r>
          </a:p>
          <a:p>
            <a:pPr marL="162900" indent="-342900">
              <a:buFont typeface="+mj-lt"/>
              <a:buAutoNum type="arabicPeriod"/>
            </a:pPr>
            <a:r>
              <a:rPr lang="en-US" altLang="ja-JP" dirty="0"/>
              <a:t>Identify 4-6 strategic priorities</a:t>
            </a:r>
          </a:p>
          <a:p>
            <a:pPr marL="162900" indent="-342900">
              <a:buFont typeface="+mj-lt"/>
              <a:buAutoNum type="arabicPeriod"/>
            </a:pPr>
            <a:r>
              <a:rPr kumimoji="1" lang="en-US" altLang="ja-JP" dirty="0"/>
              <a:t>Review WOSM’s strategic priorities</a:t>
            </a:r>
          </a:p>
          <a:p>
            <a:pPr marL="162900" indent="-342900">
              <a:buFont typeface="+mj-lt"/>
              <a:buAutoNum type="arabicPeriod"/>
            </a:pPr>
            <a:r>
              <a:rPr lang="en-US" altLang="ja-JP" dirty="0"/>
              <a:t>Write an objective for each item</a:t>
            </a:r>
          </a:p>
          <a:p>
            <a:pPr marL="162900" indent="-342900">
              <a:buFont typeface="+mj-lt"/>
              <a:buAutoNum type="arabicPeriod"/>
            </a:pPr>
            <a:r>
              <a:rPr lang="en-US" altLang="ja-JP" dirty="0"/>
              <a:t>Come up with actions for each objective</a:t>
            </a:r>
          </a:p>
          <a:p>
            <a:pPr marL="162900" indent="-342900">
              <a:buFont typeface="+mj-lt"/>
              <a:buAutoNum type="arabicPeriod"/>
            </a:pPr>
            <a:endParaRPr kumimoji="1" lang="en-US" altLang="ja-JP" dirty="0"/>
          </a:p>
          <a:p>
            <a:pPr marL="285750" indent="-285750">
              <a:buFont typeface="Arial" panose="020B0604020202020204" pitchFamily="34" charset="0"/>
              <a:buChar char="•"/>
            </a:pPr>
            <a:r>
              <a:rPr kumimoji="1" lang="en-US" altLang="ja-JP" dirty="0"/>
              <a:t>You may include more info (value, success measures)</a:t>
            </a:r>
          </a:p>
          <a:p>
            <a:pPr marL="285750" indent="-285750">
              <a:buFont typeface="Arial" panose="020B0604020202020204" pitchFamily="34" charset="0"/>
              <a:buChar char="•"/>
            </a:pPr>
            <a:r>
              <a:rPr lang="en-US" altLang="ja-JP" dirty="0"/>
              <a:t>Consult with your stakeholders</a:t>
            </a:r>
          </a:p>
          <a:p>
            <a:pPr marL="285750" indent="-285750">
              <a:buFont typeface="Arial" panose="020B0604020202020204" pitchFamily="34" charset="0"/>
              <a:buChar char="•"/>
            </a:pPr>
            <a:r>
              <a:rPr kumimoji="1" lang="en-US" altLang="ja-JP" dirty="0"/>
              <a:t>Use WOSM Priorities and other NSOs example</a:t>
            </a:r>
            <a:endParaRPr kumimoji="1" lang="ja-JP" altLang="en-US" dirty="0"/>
          </a:p>
        </p:txBody>
      </p:sp>
      <p:pic>
        <p:nvPicPr>
          <p:cNvPr id="13" name="Picture 12">
            <a:extLst>
              <a:ext uri="{FF2B5EF4-FFF2-40B4-BE49-F238E27FC236}">
                <a16:creationId xmlns:a16="http://schemas.microsoft.com/office/drawing/2014/main" id="{A1A2333A-A535-47B3-8802-E91EEDC3CB4C}"/>
              </a:ext>
            </a:extLst>
          </p:cNvPr>
          <p:cNvPicPr>
            <a:picLocks noChangeAspect="1"/>
          </p:cNvPicPr>
          <p:nvPr/>
        </p:nvPicPr>
        <p:blipFill>
          <a:blip r:embed="rId3"/>
          <a:stretch>
            <a:fillRect/>
          </a:stretch>
        </p:blipFill>
        <p:spPr>
          <a:xfrm>
            <a:off x="0" y="0"/>
            <a:ext cx="9144000" cy="937160"/>
          </a:xfrm>
          <a:prstGeom prst="rect">
            <a:avLst/>
          </a:prstGeom>
        </p:spPr>
      </p:pic>
      <p:sp>
        <p:nvSpPr>
          <p:cNvPr id="14" name="TextBox 13">
            <a:extLst>
              <a:ext uri="{FF2B5EF4-FFF2-40B4-BE49-F238E27FC236}">
                <a16:creationId xmlns:a16="http://schemas.microsoft.com/office/drawing/2014/main" id="{56DAC7E1-B023-4C8C-BA77-661C73100246}"/>
              </a:ext>
            </a:extLst>
          </p:cNvPr>
          <p:cNvSpPr txBox="1"/>
          <p:nvPr/>
        </p:nvSpPr>
        <p:spPr>
          <a:xfrm>
            <a:off x="111299" y="-236562"/>
            <a:ext cx="869149" cy="1569660"/>
          </a:xfrm>
          <a:prstGeom prst="rect">
            <a:avLst/>
          </a:prstGeom>
          <a:noFill/>
        </p:spPr>
        <p:txBody>
          <a:bodyPr wrap="none" rtlCol="0">
            <a:spAutoFit/>
          </a:bodyPr>
          <a:lstStyle/>
          <a:p>
            <a:r>
              <a:rPr lang="en-MY" sz="9600" dirty="0">
                <a:solidFill>
                  <a:schemeClr val="bg1"/>
                </a:solidFill>
              </a:rPr>
              <a:t>5</a:t>
            </a:r>
          </a:p>
        </p:txBody>
      </p:sp>
      <p:sp>
        <p:nvSpPr>
          <p:cNvPr id="15" name="タイトル 1">
            <a:extLst>
              <a:ext uri="{FF2B5EF4-FFF2-40B4-BE49-F238E27FC236}">
                <a16:creationId xmlns:a16="http://schemas.microsoft.com/office/drawing/2014/main" id="{B50543ED-F764-49C1-9085-53365A318A34}"/>
              </a:ext>
            </a:extLst>
          </p:cNvPr>
          <p:cNvSpPr txBox="1">
            <a:spLocks/>
          </p:cNvSpPr>
          <p:nvPr/>
        </p:nvSpPr>
        <p:spPr>
          <a:xfrm>
            <a:off x="1027112" y="458311"/>
            <a:ext cx="8153400" cy="648072"/>
          </a:xfrm>
          <a:prstGeom prst="rect">
            <a:avLst/>
          </a:prstGeom>
        </p:spPr>
        <p:txBody>
          <a:bodyPr lIns="0" tIns="46800" rIns="0" bIns="46800" anchor="t"/>
          <a:lstStyle>
            <a:lvl1pPr algn="l" defTabSz="914400" rtl="0" eaLnBrk="1" latinLnBrk="0" hangingPunct="1">
              <a:lnSpc>
                <a:spcPct val="100000"/>
              </a:lnSpc>
              <a:spcBef>
                <a:spcPct val="0"/>
              </a:spcBef>
              <a:spcAft>
                <a:spcPts val="0"/>
              </a:spcAft>
              <a:buNone/>
              <a:defRPr kumimoji="1" sz="2400" b="1" kern="1200" baseline="0">
                <a:solidFill>
                  <a:schemeClr val="tx2"/>
                </a:solidFill>
                <a:effectLst/>
                <a:latin typeface="+mj-lt"/>
                <a:ea typeface="+mj-ea"/>
                <a:cs typeface="+mj-cs"/>
              </a:defRPr>
            </a:lvl1pPr>
          </a:lstStyle>
          <a:p>
            <a:r>
              <a:rPr lang="en-US" altLang="ja-JP" dirty="0">
                <a:solidFill>
                  <a:schemeClr val="bg1"/>
                </a:solidFill>
              </a:rPr>
              <a:t>Strategic Plan development</a:t>
            </a:r>
            <a:endParaRPr lang="ja-JP" altLang="en-US" dirty="0">
              <a:solidFill>
                <a:schemeClr val="bg1"/>
              </a:solidFill>
            </a:endParaRPr>
          </a:p>
        </p:txBody>
      </p:sp>
    </p:spTree>
    <p:extLst>
      <p:ext uri="{BB962C8B-B14F-4D97-AF65-F5344CB8AC3E}">
        <p14:creationId xmlns:p14="http://schemas.microsoft.com/office/powerpoint/2010/main" val="1793453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55622-8A9B-4FEF-97FF-3DF8E02E83D4}"/>
              </a:ext>
            </a:extLst>
          </p:cNvPr>
          <p:cNvSpPr>
            <a:spLocks noGrp="1"/>
          </p:cNvSpPr>
          <p:nvPr>
            <p:ph type="title"/>
          </p:nvPr>
        </p:nvSpPr>
        <p:spPr/>
        <p:txBody>
          <a:bodyPr/>
          <a:lstStyle/>
          <a:p>
            <a:r>
              <a:rPr lang="en-MY" dirty="0"/>
              <a:t>World Scouting’s Example</a:t>
            </a:r>
          </a:p>
        </p:txBody>
      </p:sp>
      <p:sp>
        <p:nvSpPr>
          <p:cNvPr id="3" name="Content Placeholder 2">
            <a:extLst>
              <a:ext uri="{FF2B5EF4-FFF2-40B4-BE49-F238E27FC236}">
                <a16:creationId xmlns:a16="http://schemas.microsoft.com/office/drawing/2014/main" id="{F3F78D7C-5969-48AD-BC28-C14434EDDB8C}"/>
              </a:ext>
            </a:extLst>
          </p:cNvPr>
          <p:cNvSpPr>
            <a:spLocks noGrp="1"/>
          </p:cNvSpPr>
          <p:nvPr>
            <p:ph idx="1"/>
          </p:nvPr>
        </p:nvSpPr>
        <p:spPr>
          <a:xfrm>
            <a:off x="323528" y="1388418"/>
            <a:ext cx="2448272" cy="2766392"/>
          </a:xfrm>
        </p:spPr>
        <p:txBody>
          <a:bodyPr/>
          <a:lstStyle/>
          <a:p>
            <a:pPr indent="0"/>
            <a:r>
              <a:rPr lang="en-MY" b="1" dirty="0"/>
              <a:t>Strategic Priorities</a:t>
            </a:r>
          </a:p>
          <a:p>
            <a:pPr marL="465750" lvl="1" indent="-285750">
              <a:buFont typeface="Arial" panose="020B0604020202020204" pitchFamily="34" charset="0"/>
              <a:buChar char="•"/>
            </a:pPr>
            <a:r>
              <a:rPr lang="en-MY" dirty="0"/>
              <a:t>Youth Engagement</a:t>
            </a:r>
          </a:p>
          <a:p>
            <a:pPr marL="465750" lvl="1" indent="-285750">
              <a:buFont typeface="Arial" panose="020B0604020202020204" pitchFamily="34" charset="0"/>
              <a:buChar char="•"/>
            </a:pPr>
            <a:r>
              <a:rPr lang="en-MY" b="1" dirty="0"/>
              <a:t>Educational Methods</a:t>
            </a:r>
          </a:p>
          <a:p>
            <a:pPr marL="465750" lvl="1" indent="-285750">
              <a:buFont typeface="Arial" panose="020B0604020202020204" pitchFamily="34" charset="0"/>
              <a:buChar char="•"/>
            </a:pPr>
            <a:r>
              <a:rPr lang="en-MY" dirty="0"/>
              <a:t>Diversity and Inclusion</a:t>
            </a:r>
          </a:p>
          <a:p>
            <a:pPr marL="465750" lvl="1" indent="-285750">
              <a:buFont typeface="Arial" panose="020B0604020202020204" pitchFamily="34" charset="0"/>
              <a:buChar char="•"/>
            </a:pPr>
            <a:r>
              <a:rPr lang="en-MY" dirty="0"/>
              <a:t>Social Impact</a:t>
            </a:r>
          </a:p>
          <a:p>
            <a:pPr marL="465750" lvl="1" indent="-285750">
              <a:buFont typeface="Arial" panose="020B0604020202020204" pitchFamily="34" charset="0"/>
              <a:buChar char="•"/>
            </a:pPr>
            <a:r>
              <a:rPr lang="en-MY" dirty="0"/>
              <a:t>Communications and External Relations </a:t>
            </a:r>
          </a:p>
          <a:p>
            <a:pPr marL="465750" lvl="1" indent="-285750">
              <a:buFont typeface="Arial" panose="020B0604020202020204" pitchFamily="34" charset="0"/>
              <a:buChar char="•"/>
            </a:pPr>
            <a:r>
              <a:rPr lang="en-MY" dirty="0"/>
              <a:t>Governance</a:t>
            </a:r>
          </a:p>
        </p:txBody>
      </p:sp>
      <p:sp>
        <p:nvSpPr>
          <p:cNvPr id="5" name="Content Placeholder 2">
            <a:extLst>
              <a:ext uri="{FF2B5EF4-FFF2-40B4-BE49-F238E27FC236}">
                <a16:creationId xmlns:a16="http://schemas.microsoft.com/office/drawing/2014/main" id="{ADEFC5F6-E706-48BA-BF6D-B72263D6962A}"/>
              </a:ext>
            </a:extLst>
          </p:cNvPr>
          <p:cNvSpPr txBox="1">
            <a:spLocks/>
          </p:cNvSpPr>
          <p:nvPr/>
        </p:nvSpPr>
        <p:spPr>
          <a:xfrm>
            <a:off x="2699793" y="1386186"/>
            <a:ext cx="2448272" cy="2766392"/>
          </a:xfrm>
          <a:prstGeom prst="rect">
            <a:avLst/>
          </a:prstGeom>
        </p:spPr>
        <p:txBody>
          <a:bodyPr lIns="0" tIns="0" rIns="0" bIns="0"/>
          <a:lstStyle>
            <a:lvl1pPr marL="0" indent="-180000" algn="l" defTabSz="914400" rtl="0" eaLnBrk="1" latinLnBrk="0" hangingPunct="1">
              <a:lnSpc>
                <a:spcPts val="2200"/>
              </a:lnSpc>
              <a:spcBef>
                <a:spcPts val="0"/>
              </a:spcBef>
              <a:buClr>
                <a:schemeClr val="tx2"/>
              </a:buClr>
              <a:buSzPct val="120000"/>
              <a:buFont typeface="Arial"/>
              <a:buNone/>
              <a:defRPr kumimoji="1"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kumimoji="1"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kumimoji="1"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kumimoji="1"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kumimoji="1"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indent="0"/>
            <a:r>
              <a:rPr lang="en-MY" b="1" dirty="0"/>
              <a:t>Educational Methods</a:t>
            </a:r>
          </a:p>
          <a:p>
            <a:pPr marL="465750" lvl="1" indent="-285750">
              <a:buFont typeface="Arial" panose="020B0604020202020204" pitchFamily="34" charset="0"/>
              <a:buChar char="•"/>
            </a:pPr>
            <a:r>
              <a:rPr lang="en-MY" dirty="0"/>
              <a:t>Youth Programme</a:t>
            </a:r>
          </a:p>
          <a:p>
            <a:pPr marL="465750" lvl="1" indent="-285750">
              <a:buFont typeface="Arial" panose="020B0604020202020204" pitchFamily="34" charset="0"/>
              <a:buChar char="•"/>
            </a:pPr>
            <a:r>
              <a:rPr lang="en-MY" b="1" dirty="0"/>
              <a:t>Adults in Scouting</a:t>
            </a:r>
          </a:p>
          <a:p>
            <a:pPr marL="465750" lvl="1" indent="-285750">
              <a:buFont typeface="Arial" panose="020B0604020202020204" pitchFamily="34" charset="0"/>
              <a:buChar char="•"/>
            </a:pPr>
            <a:r>
              <a:rPr lang="en-MY" dirty="0"/>
              <a:t>World Events</a:t>
            </a:r>
          </a:p>
          <a:p>
            <a:pPr marL="465750" lvl="1" indent="-285750">
              <a:buFont typeface="Arial" panose="020B0604020202020204" pitchFamily="34" charset="0"/>
              <a:buChar char="•"/>
            </a:pPr>
            <a:r>
              <a:rPr lang="en-MY" dirty="0"/>
              <a:t>Diversity and Inclusion</a:t>
            </a:r>
          </a:p>
          <a:p>
            <a:pPr marL="465750" lvl="1" indent="-285750">
              <a:buFont typeface="Arial" panose="020B0604020202020204" pitchFamily="34" charset="0"/>
              <a:buChar char="•"/>
            </a:pPr>
            <a:endParaRPr lang="en-MY" dirty="0"/>
          </a:p>
        </p:txBody>
      </p:sp>
      <p:sp>
        <p:nvSpPr>
          <p:cNvPr id="7" name="Content Placeholder 2">
            <a:extLst>
              <a:ext uri="{FF2B5EF4-FFF2-40B4-BE49-F238E27FC236}">
                <a16:creationId xmlns:a16="http://schemas.microsoft.com/office/drawing/2014/main" id="{A95F5CEE-8BA2-4CBB-B1D7-B446AE788899}"/>
              </a:ext>
            </a:extLst>
          </p:cNvPr>
          <p:cNvSpPr txBox="1">
            <a:spLocks/>
          </p:cNvSpPr>
          <p:nvPr/>
        </p:nvSpPr>
        <p:spPr>
          <a:xfrm>
            <a:off x="5220072" y="770434"/>
            <a:ext cx="3816424" cy="3384376"/>
          </a:xfrm>
          <a:prstGeom prst="rect">
            <a:avLst/>
          </a:prstGeom>
        </p:spPr>
        <p:txBody>
          <a:bodyPr lIns="0" tIns="0" rIns="0" bIns="0"/>
          <a:lstStyle>
            <a:lvl1pPr marL="0" indent="-180000" algn="l" defTabSz="914400" rtl="0" eaLnBrk="1" latinLnBrk="0" hangingPunct="1">
              <a:lnSpc>
                <a:spcPts val="2200"/>
              </a:lnSpc>
              <a:spcBef>
                <a:spcPts val="0"/>
              </a:spcBef>
              <a:buClr>
                <a:schemeClr val="tx2"/>
              </a:buClr>
              <a:buSzPct val="120000"/>
              <a:buFont typeface="Arial"/>
              <a:buNone/>
              <a:defRPr kumimoji="1"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kumimoji="1"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kumimoji="1"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kumimoji="1"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kumimoji="1"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indent="0"/>
            <a:r>
              <a:rPr lang="en-MY" b="1" dirty="0"/>
              <a:t>Adults in Scouting</a:t>
            </a:r>
          </a:p>
          <a:p>
            <a:pPr indent="0"/>
            <a:r>
              <a:rPr lang="en-US" sz="1200" dirty="0"/>
              <a:t>Strengthen the implementation of all aspects of the life cycle of Adults in Scouting (including recruitment, training and retention), in accordance with the World Adults in Scouting (</a:t>
            </a:r>
            <a:r>
              <a:rPr lang="en-US" sz="1200" dirty="0" err="1"/>
              <a:t>AiS</a:t>
            </a:r>
            <a:r>
              <a:rPr lang="en-US" sz="1200" dirty="0"/>
              <a:t>) Policy. </a:t>
            </a:r>
            <a:endParaRPr lang="en-MY" sz="1200" b="1" dirty="0"/>
          </a:p>
          <a:p>
            <a:pPr marL="465750" lvl="1" indent="-285750">
              <a:buFont typeface="Arial" panose="020B0604020202020204" pitchFamily="34" charset="0"/>
              <a:buChar char="•"/>
            </a:pPr>
            <a:r>
              <a:rPr lang="en-US" sz="1200" dirty="0"/>
              <a:t>KPI: 80 NSOs will improve their internal processes for recruiting, training and retaining adult leaders, in accordance with the World </a:t>
            </a:r>
            <a:r>
              <a:rPr lang="en-US" sz="1200" dirty="0" err="1"/>
              <a:t>AiS</a:t>
            </a:r>
            <a:r>
              <a:rPr lang="en-US" sz="1200" dirty="0"/>
              <a:t> policy. </a:t>
            </a:r>
          </a:p>
          <a:p>
            <a:pPr marL="465750" lvl="1" indent="-285750">
              <a:buFont typeface="Arial" panose="020B0604020202020204" pitchFamily="34" charset="0"/>
              <a:buChar char="•"/>
            </a:pPr>
            <a:endParaRPr lang="en-MY" sz="1200" dirty="0"/>
          </a:p>
          <a:p>
            <a:r>
              <a:rPr lang="en-US" sz="1200" dirty="0"/>
              <a:t>Ensure the safety of Scouts from harm. </a:t>
            </a:r>
          </a:p>
          <a:p>
            <a:pPr lvl="1">
              <a:buFont typeface="Arial" panose="020B0604020202020204" pitchFamily="34" charset="0"/>
              <a:buChar char="•"/>
            </a:pPr>
            <a:r>
              <a:rPr lang="en-US" sz="1200" dirty="0"/>
              <a:t>KPI: 35 additional NSOs will incorporate a Safe from Harm policy in their national policies and practices, inspired by the WOSM Safe from Harm policy. </a:t>
            </a:r>
            <a:endParaRPr lang="en-MY" sz="1200" dirty="0"/>
          </a:p>
        </p:txBody>
      </p:sp>
    </p:spTree>
    <p:extLst>
      <p:ext uri="{BB962C8B-B14F-4D97-AF65-F5344CB8AC3E}">
        <p14:creationId xmlns:p14="http://schemas.microsoft.com/office/powerpoint/2010/main" val="3226936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D71B066-D92F-4321-8B51-64597CEB27AB}"/>
              </a:ext>
            </a:extLst>
          </p:cNvPr>
          <p:cNvGraphicFramePr>
            <a:graphicFrameLocks noGrp="1"/>
          </p:cNvGraphicFramePr>
          <p:nvPr>
            <p:ph idx="1"/>
            <p:extLst>
              <p:ext uri="{D42A27DB-BD31-4B8C-83A1-F6EECF244321}">
                <p14:modId xmlns:p14="http://schemas.microsoft.com/office/powerpoint/2010/main" val="885598917"/>
              </p:ext>
            </p:extLst>
          </p:nvPr>
        </p:nvGraphicFramePr>
        <p:xfrm>
          <a:off x="395536" y="1136570"/>
          <a:ext cx="8153400" cy="3218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5B22CFD9-DB92-4012-AF3F-F3CA9FA51E7C}"/>
              </a:ext>
            </a:extLst>
          </p:cNvPr>
          <p:cNvPicPr>
            <a:picLocks noChangeAspect="1"/>
          </p:cNvPicPr>
          <p:nvPr/>
        </p:nvPicPr>
        <p:blipFill>
          <a:blip r:embed="rId7"/>
          <a:stretch>
            <a:fillRect/>
          </a:stretch>
        </p:blipFill>
        <p:spPr>
          <a:xfrm>
            <a:off x="0" y="0"/>
            <a:ext cx="9144000" cy="937160"/>
          </a:xfrm>
          <a:prstGeom prst="rect">
            <a:avLst/>
          </a:prstGeom>
        </p:spPr>
      </p:pic>
      <p:sp>
        <p:nvSpPr>
          <p:cNvPr id="7" name="TextBox 6">
            <a:extLst>
              <a:ext uri="{FF2B5EF4-FFF2-40B4-BE49-F238E27FC236}">
                <a16:creationId xmlns:a16="http://schemas.microsoft.com/office/drawing/2014/main" id="{C1CE085D-8EEB-4920-8CAD-5A95955B908C}"/>
              </a:ext>
            </a:extLst>
          </p:cNvPr>
          <p:cNvSpPr txBox="1"/>
          <p:nvPr/>
        </p:nvSpPr>
        <p:spPr>
          <a:xfrm>
            <a:off x="111299" y="-236562"/>
            <a:ext cx="869149" cy="1569660"/>
          </a:xfrm>
          <a:prstGeom prst="rect">
            <a:avLst/>
          </a:prstGeom>
          <a:noFill/>
        </p:spPr>
        <p:txBody>
          <a:bodyPr wrap="none" rtlCol="0">
            <a:spAutoFit/>
          </a:bodyPr>
          <a:lstStyle/>
          <a:p>
            <a:r>
              <a:rPr lang="en-MY" sz="9600" dirty="0">
                <a:solidFill>
                  <a:schemeClr val="bg1"/>
                </a:solidFill>
              </a:rPr>
              <a:t>6</a:t>
            </a:r>
          </a:p>
        </p:txBody>
      </p:sp>
      <p:sp>
        <p:nvSpPr>
          <p:cNvPr id="8" name="タイトル 1">
            <a:extLst>
              <a:ext uri="{FF2B5EF4-FFF2-40B4-BE49-F238E27FC236}">
                <a16:creationId xmlns:a16="http://schemas.microsoft.com/office/drawing/2014/main" id="{BCC26A06-3591-4885-A639-12A9769A32C3}"/>
              </a:ext>
            </a:extLst>
          </p:cNvPr>
          <p:cNvSpPr txBox="1">
            <a:spLocks/>
          </p:cNvSpPr>
          <p:nvPr/>
        </p:nvSpPr>
        <p:spPr>
          <a:xfrm>
            <a:off x="1027112" y="458311"/>
            <a:ext cx="8153400" cy="648072"/>
          </a:xfrm>
          <a:prstGeom prst="rect">
            <a:avLst/>
          </a:prstGeom>
        </p:spPr>
        <p:txBody>
          <a:bodyPr lIns="0" tIns="46800" rIns="0" bIns="46800" anchor="t"/>
          <a:lstStyle>
            <a:lvl1pPr algn="l" defTabSz="914400" rtl="0" eaLnBrk="1" latinLnBrk="0" hangingPunct="1">
              <a:lnSpc>
                <a:spcPct val="100000"/>
              </a:lnSpc>
              <a:spcBef>
                <a:spcPct val="0"/>
              </a:spcBef>
              <a:spcAft>
                <a:spcPts val="0"/>
              </a:spcAft>
              <a:buNone/>
              <a:defRPr kumimoji="1" sz="2400" b="1" kern="1200" baseline="0">
                <a:solidFill>
                  <a:schemeClr val="tx2"/>
                </a:solidFill>
                <a:effectLst/>
                <a:latin typeface="+mj-lt"/>
                <a:ea typeface="+mj-ea"/>
                <a:cs typeface="+mj-cs"/>
              </a:defRPr>
            </a:lvl1pPr>
          </a:lstStyle>
          <a:p>
            <a:r>
              <a:rPr lang="en-US" altLang="ja-JP" dirty="0">
                <a:solidFill>
                  <a:schemeClr val="bg1"/>
                </a:solidFill>
              </a:rPr>
              <a:t>Strategic Plan Alignment</a:t>
            </a:r>
            <a:endParaRPr lang="ja-JP" altLang="en-US" dirty="0">
              <a:solidFill>
                <a:schemeClr val="bg1"/>
              </a:solidFill>
            </a:endParaRPr>
          </a:p>
        </p:txBody>
      </p:sp>
    </p:spTree>
    <p:extLst>
      <p:ext uri="{BB962C8B-B14F-4D97-AF65-F5344CB8AC3E}">
        <p14:creationId xmlns:p14="http://schemas.microsoft.com/office/powerpoint/2010/main" val="3584277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E514B1B-BA41-4FA3-ACBA-14C8E661CBCB}"/>
              </a:ext>
            </a:extLst>
          </p:cNvPr>
          <p:cNvSpPr>
            <a:spLocks noGrp="1"/>
          </p:cNvSpPr>
          <p:nvPr>
            <p:ph idx="1"/>
          </p:nvPr>
        </p:nvSpPr>
        <p:spPr>
          <a:xfrm>
            <a:off x="533400" y="1355285"/>
            <a:ext cx="3886200" cy="2448272"/>
          </a:xfrm>
        </p:spPr>
        <p:txBody>
          <a:bodyPr/>
          <a:lstStyle/>
          <a:p>
            <a:r>
              <a:rPr lang="en-US" dirty="0"/>
              <a:t>The operational plan outlines the:</a:t>
            </a:r>
          </a:p>
          <a:p>
            <a:pPr marL="465750" lvl="1" indent="-285750">
              <a:buFont typeface="Arial" panose="020B0604020202020204" pitchFamily="34" charset="0"/>
              <a:buChar char="•"/>
            </a:pPr>
            <a:r>
              <a:rPr lang="en-US" dirty="0"/>
              <a:t>Activities your NSO plans to conduct to </a:t>
            </a:r>
            <a:r>
              <a:rPr lang="en-MY" dirty="0"/>
              <a:t>achieve your vision</a:t>
            </a:r>
          </a:p>
          <a:p>
            <a:pPr marL="465750" lvl="1" indent="-285750">
              <a:buFont typeface="Arial" panose="020B0604020202020204" pitchFamily="34" charset="0"/>
              <a:buChar char="•"/>
            </a:pPr>
            <a:r>
              <a:rPr lang="en-US" dirty="0"/>
              <a:t>Time and place where they will be </a:t>
            </a:r>
            <a:r>
              <a:rPr lang="en-MY" dirty="0"/>
              <a:t>conducted</a:t>
            </a:r>
          </a:p>
          <a:p>
            <a:pPr marL="465750" lvl="1" indent="-285750">
              <a:buFont typeface="Arial" panose="020B0604020202020204" pitchFamily="34" charset="0"/>
              <a:buChar char="•"/>
            </a:pPr>
            <a:r>
              <a:rPr lang="en-US" dirty="0"/>
              <a:t>Person (or team) responsible for the </a:t>
            </a:r>
            <a:r>
              <a:rPr lang="en-MY" dirty="0"/>
              <a:t>completion of each activity</a:t>
            </a:r>
          </a:p>
          <a:p>
            <a:pPr marL="465750" lvl="1" indent="-285750">
              <a:buFont typeface="Arial" panose="020B0604020202020204" pitchFamily="34" charset="0"/>
              <a:buChar char="•"/>
            </a:pPr>
            <a:r>
              <a:rPr lang="en-US" dirty="0"/>
              <a:t>KPIs for knowing how you are doing </a:t>
            </a:r>
            <a:r>
              <a:rPr lang="en-MY" dirty="0"/>
              <a:t>against your strategic plan</a:t>
            </a:r>
            <a:br>
              <a:rPr lang="en-MY" dirty="0"/>
            </a:br>
            <a:r>
              <a:rPr lang="en-US" dirty="0"/>
              <a:t>(Please refer to Step 9)</a:t>
            </a:r>
            <a:endParaRPr lang="en-MY" dirty="0"/>
          </a:p>
        </p:txBody>
      </p:sp>
      <p:pic>
        <p:nvPicPr>
          <p:cNvPr id="7" name="Picture 6">
            <a:extLst>
              <a:ext uri="{FF2B5EF4-FFF2-40B4-BE49-F238E27FC236}">
                <a16:creationId xmlns:a16="http://schemas.microsoft.com/office/drawing/2014/main" id="{7BC4076B-3007-4D4C-B8DB-5E9C0B216F34}"/>
              </a:ext>
            </a:extLst>
          </p:cNvPr>
          <p:cNvPicPr>
            <a:picLocks noChangeAspect="1"/>
          </p:cNvPicPr>
          <p:nvPr/>
        </p:nvPicPr>
        <p:blipFill>
          <a:blip r:embed="rId2"/>
          <a:stretch>
            <a:fillRect/>
          </a:stretch>
        </p:blipFill>
        <p:spPr>
          <a:xfrm>
            <a:off x="0" y="0"/>
            <a:ext cx="9144000" cy="937160"/>
          </a:xfrm>
          <a:prstGeom prst="rect">
            <a:avLst/>
          </a:prstGeom>
        </p:spPr>
      </p:pic>
      <p:sp>
        <p:nvSpPr>
          <p:cNvPr id="8" name="TextBox 7">
            <a:extLst>
              <a:ext uri="{FF2B5EF4-FFF2-40B4-BE49-F238E27FC236}">
                <a16:creationId xmlns:a16="http://schemas.microsoft.com/office/drawing/2014/main" id="{F98078EC-AA10-49BA-8719-651F7897231F}"/>
              </a:ext>
            </a:extLst>
          </p:cNvPr>
          <p:cNvSpPr txBox="1"/>
          <p:nvPr/>
        </p:nvSpPr>
        <p:spPr>
          <a:xfrm>
            <a:off x="111299" y="-236562"/>
            <a:ext cx="869149" cy="1569660"/>
          </a:xfrm>
          <a:prstGeom prst="rect">
            <a:avLst/>
          </a:prstGeom>
          <a:noFill/>
        </p:spPr>
        <p:txBody>
          <a:bodyPr wrap="none" rtlCol="0">
            <a:spAutoFit/>
          </a:bodyPr>
          <a:lstStyle/>
          <a:p>
            <a:r>
              <a:rPr lang="en-MY" sz="9600" dirty="0">
                <a:solidFill>
                  <a:schemeClr val="bg1"/>
                </a:solidFill>
              </a:rPr>
              <a:t>7</a:t>
            </a:r>
          </a:p>
        </p:txBody>
      </p:sp>
      <p:sp>
        <p:nvSpPr>
          <p:cNvPr id="9" name="タイトル 1">
            <a:extLst>
              <a:ext uri="{FF2B5EF4-FFF2-40B4-BE49-F238E27FC236}">
                <a16:creationId xmlns:a16="http://schemas.microsoft.com/office/drawing/2014/main" id="{C84853DD-F479-41B8-8C63-97C779C0E26F}"/>
              </a:ext>
            </a:extLst>
          </p:cNvPr>
          <p:cNvSpPr txBox="1">
            <a:spLocks/>
          </p:cNvSpPr>
          <p:nvPr/>
        </p:nvSpPr>
        <p:spPr>
          <a:xfrm>
            <a:off x="1027112" y="458311"/>
            <a:ext cx="8153400" cy="648072"/>
          </a:xfrm>
          <a:prstGeom prst="rect">
            <a:avLst/>
          </a:prstGeom>
        </p:spPr>
        <p:txBody>
          <a:bodyPr lIns="0" tIns="46800" rIns="0" bIns="46800" anchor="t"/>
          <a:lstStyle>
            <a:lvl1pPr algn="l" defTabSz="914400" rtl="0" eaLnBrk="1" latinLnBrk="0" hangingPunct="1">
              <a:lnSpc>
                <a:spcPct val="100000"/>
              </a:lnSpc>
              <a:spcBef>
                <a:spcPct val="0"/>
              </a:spcBef>
              <a:spcAft>
                <a:spcPts val="0"/>
              </a:spcAft>
              <a:buNone/>
              <a:defRPr kumimoji="1" sz="2400" b="1" kern="1200" baseline="0">
                <a:solidFill>
                  <a:schemeClr val="tx2"/>
                </a:solidFill>
                <a:effectLst/>
                <a:latin typeface="+mj-lt"/>
                <a:ea typeface="+mj-ea"/>
                <a:cs typeface="+mj-cs"/>
              </a:defRPr>
            </a:lvl1pPr>
          </a:lstStyle>
          <a:p>
            <a:r>
              <a:rPr lang="en-US" altLang="ja-JP" dirty="0">
                <a:solidFill>
                  <a:schemeClr val="bg1"/>
                </a:solidFill>
              </a:rPr>
              <a:t>Creating an Operational Plan</a:t>
            </a:r>
            <a:endParaRPr lang="ja-JP" altLang="en-US" dirty="0">
              <a:solidFill>
                <a:schemeClr val="bg1"/>
              </a:solidFill>
            </a:endParaRPr>
          </a:p>
        </p:txBody>
      </p:sp>
      <p:pic>
        <p:nvPicPr>
          <p:cNvPr id="11" name="Content Placeholder 10">
            <a:extLst>
              <a:ext uri="{FF2B5EF4-FFF2-40B4-BE49-F238E27FC236}">
                <a16:creationId xmlns:a16="http://schemas.microsoft.com/office/drawing/2014/main" id="{658BF057-272A-49A3-85D2-F7631609BF2D}"/>
              </a:ext>
            </a:extLst>
          </p:cNvPr>
          <p:cNvPicPr>
            <a:picLocks noGrp="1" noChangeAspect="1"/>
          </p:cNvPicPr>
          <p:nvPr>
            <p:ph idx="13"/>
          </p:nvPr>
        </p:nvPicPr>
        <p:blipFill>
          <a:blip r:embed="rId3"/>
          <a:stretch>
            <a:fillRect/>
          </a:stretch>
        </p:blipFill>
        <p:spPr>
          <a:xfrm>
            <a:off x="4572000" y="1136248"/>
            <a:ext cx="2241351" cy="2390049"/>
          </a:xfrm>
          <a:prstGeom prst="rect">
            <a:avLst/>
          </a:prstGeom>
        </p:spPr>
      </p:pic>
      <p:pic>
        <p:nvPicPr>
          <p:cNvPr id="12" name="Picture 11">
            <a:extLst>
              <a:ext uri="{FF2B5EF4-FFF2-40B4-BE49-F238E27FC236}">
                <a16:creationId xmlns:a16="http://schemas.microsoft.com/office/drawing/2014/main" id="{91E248A0-2E31-463D-AF7B-3602A114FDDB}"/>
              </a:ext>
            </a:extLst>
          </p:cNvPr>
          <p:cNvPicPr>
            <a:picLocks noChangeAspect="1"/>
          </p:cNvPicPr>
          <p:nvPr/>
        </p:nvPicPr>
        <p:blipFill>
          <a:blip r:embed="rId4"/>
          <a:stretch>
            <a:fillRect/>
          </a:stretch>
        </p:blipFill>
        <p:spPr>
          <a:xfrm>
            <a:off x="6372200" y="3003798"/>
            <a:ext cx="2655043" cy="1874888"/>
          </a:xfrm>
          <a:prstGeom prst="rect">
            <a:avLst/>
          </a:prstGeom>
        </p:spPr>
      </p:pic>
      <p:sp>
        <p:nvSpPr>
          <p:cNvPr id="13" name="TextBox 12">
            <a:extLst>
              <a:ext uri="{FF2B5EF4-FFF2-40B4-BE49-F238E27FC236}">
                <a16:creationId xmlns:a16="http://schemas.microsoft.com/office/drawing/2014/main" id="{FC57EF2B-06B0-432C-BC3B-75B29FE877BD}"/>
              </a:ext>
            </a:extLst>
          </p:cNvPr>
          <p:cNvSpPr txBox="1"/>
          <p:nvPr/>
        </p:nvSpPr>
        <p:spPr>
          <a:xfrm>
            <a:off x="6962278" y="2202418"/>
            <a:ext cx="1574923" cy="738664"/>
          </a:xfrm>
          <a:prstGeom prst="rect">
            <a:avLst/>
          </a:prstGeom>
          <a:noFill/>
        </p:spPr>
        <p:txBody>
          <a:bodyPr wrap="square" rtlCol="0">
            <a:spAutoFit/>
          </a:bodyPr>
          <a:lstStyle/>
          <a:p>
            <a:r>
              <a:rPr lang="en-MY" sz="1400" dirty="0"/>
              <a:t>See Toolkit P.47-51 for some examples</a:t>
            </a:r>
          </a:p>
        </p:txBody>
      </p:sp>
    </p:spTree>
    <p:extLst>
      <p:ext uri="{BB962C8B-B14F-4D97-AF65-F5344CB8AC3E}">
        <p14:creationId xmlns:p14="http://schemas.microsoft.com/office/powerpoint/2010/main" val="4276470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861716-41F8-4017-AE9F-3A5050C587F3}"/>
              </a:ext>
            </a:extLst>
          </p:cNvPr>
          <p:cNvSpPr>
            <a:spLocks noGrp="1"/>
          </p:cNvSpPr>
          <p:nvPr>
            <p:ph idx="1"/>
          </p:nvPr>
        </p:nvSpPr>
        <p:spPr/>
        <p:txBody>
          <a:bodyPr/>
          <a:lstStyle/>
          <a:p>
            <a:pPr lvl="1"/>
            <a:r>
              <a:rPr lang="en-US" dirty="0"/>
              <a:t>Identify the steps/places in the process where things might go wrong</a:t>
            </a:r>
            <a:endParaRPr lang="en-MY" dirty="0"/>
          </a:p>
          <a:p>
            <a:pPr lvl="1"/>
            <a:r>
              <a:rPr lang="en-US" dirty="0"/>
              <a:t>Describe some of the potential “failures”</a:t>
            </a:r>
            <a:endParaRPr lang="en-MY" dirty="0"/>
          </a:p>
          <a:p>
            <a:pPr lvl="1"/>
            <a:r>
              <a:rPr lang="en-US" dirty="0"/>
              <a:t>Describe the impact of those “failures” on your </a:t>
            </a:r>
            <a:r>
              <a:rPr lang="en-US" dirty="0" err="1"/>
              <a:t>organisation’s</a:t>
            </a:r>
            <a:r>
              <a:rPr lang="en-US" dirty="0"/>
              <a:t> work and achieving your strategic plan</a:t>
            </a:r>
            <a:endParaRPr lang="en-MY" dirty="0"/>
          </a:p>
        </p:txBody>
      </p:sp>
      <p:sp>
        <p:nvSpPr>
          <p:cNvPr id="4" name="Content Placeholder 3">
            <a:extLst>
              <a:ext uri="{FF2B5EF4-FFF2-40B4-BE49-F238E27FC236}">
                <a16:creationId xmlns:a16="http://schemas.microsoft.com/office/drawing/2014/main" id="{764D7274-0C54-4CF9-B451-C8A05FF1D91E}"/>
              </a:ext>
            </a:extLst>
          </p:cNvPr>
          <p:cNvSpPr>
            <a:spLocks noGrp="1"/>
          </p:cNvSpPr>
          <p:nvPr>
            <p:ph idx="13"/>
          </p:nvPr>
        </p:nvSpPr>
        <p:spPr/>
        <p:txBody>
          <a:bodyPr/>
          <a:lstStyle/>
          <a:p>
            <a:pPr lvl="1"/>
            <a:r>
              <a:rPr lang="en-US" dirty="0"/>
              <a:t>What caused these “failures”?</a:t>
            </a:r>
            <a:endParaRPr lang="en-MY" dirty="0"/>
          </a:p>
          <a:p>
            <a:pPr lvl="1"/>
            <a:r>
              <a:rPr lang="en-US" dirty="0"/>
              <a:t>How much warning time do you have before these “failures” potentially occur (i.e. how much in advance is it possible to predict these “failures” happening)?</a:t>
            </a:r>
            <a:endParaRPr lang="en-MY" dirty="0"/>
          </a:p>
          <a:p>
            <a:pPr lvl="1"/>
            <a:r>
              <a:rPr lang="en-US" dirty="0"/>
              <a:t>What solutions can you come up with to mitigate or fix these “failures”?</a:t>
            </a:r>
            <a:endParaRPr lang="en-MY" dirty="0"/>
          </a:p>
          <a:p>
            <a:r>
              <a:rPr lang="en-US" dirty="0"/>
              <a:t> </a:t>
            </a:r>
            <a:endParaRPr lang="en-MY" sz="1800" dirty="0"/>
          </a:p>
          <a:p>
            <a:endParaRPr lang="en-MY" dirty="0"/>
          </a:p>
        </p:txBody>
      </p:sp>
      <p:pic>
        <p:nvPicPr>
          <p:cNvPr id="7" name="Picture 6">
            <a:extLst>
              <a:ext uri="{FF2B5EF4-FFF2-40B4-BE49-F238E27FC236}">
                <a16:creationId xmlns:a16="http://schemas.microsoft.com/office/drawing/2014/main" id="{2C1D51CD-901F-4BE6-9A42-5213542510A6}"/>
              </a:ext>
            </a:extLst>
          </p:cNvPr>
          <p:cNvPicPr>
            <a:picLocks noChangeAspect="1"/>
          </p:cNvPicPr>
          <p:nvPr/>
        </p:nvPicPr>
        <p:blipFill>
          <a:blip r:embed="rId2"/>
          <a:stretch>
            <a:fillRect/>
          </a:stretch>
        </p:blipFill>
        <p:spPr>
          <a:xfrm>
            <a:off x="0" y="0"/>
            <a:ext cx="9144000" cy="937160"/>
          </a:xfrm>
          <a:prstGeom prst="rect">
            <a:avLst/>
          </a:prstGeom>
        </p:spPr>
      </p:pic>
      <p:sp>
        <p:nvSpPr>
          <p:cNvPr id="8" name="TextBox 7">
            <a:extLst>
              <a:ext uri="{FF2B5EF4-FFF2-40B4-BE49-F238E27FC236}">
                <a16:creationId xmlns:a16="http://schemas.microsoft.com/office/drawing/2014/main" id="{8A8DA0DB-BDEE-4BAA-9F41-435860607FBE}"/>
              </a:ext>
            </a:extLst>
          </p:cNvPr>
          <p:cNvSpPr txBox="1"/>
          <p:nvPr/>
        </p:nvSpPr>
        <p:spPr>
          <a:xfrm>
            <a:off x="111299" y="-236562"/>
            <a:ext cx="869149" cy="1569660"/>
          </a:xfrm>
          <a:prstGeom prst="rect">
            <a:avLst/>
          </a:prstGeom>
          <a:noFill/>
        </p:spPr>
        <p:txBody>
          <a:bodyPr wrap="none" rtlCol="0">
            <a:spAutoFit/>
          </a:bodyPr>
          <a:lstStyle/>
          <a:p>
            <a:r>
              <a:rPr lang="en-MY" sz="9600" dirty="0">
                <a:solidFill>
                  <a:schemeClr val="bg1"/>
                </a:solidFill>
              </a:rPr>
              <a:t>8</a:t>
            </a:r>
          </a:p>
        </p:txBody>
      </p:sp>
      <p:sp>
        <p:nvSpPr>
          <p:cNvPr id="9" name="タイトル 1">
            <a:extLst>
              <a:ext uri="{FF2B5EF4-FFF2-40B4-BE49-F238E27FC236}">
                <a16:creationId xmlns:a16="http://schemas.microsoft.com/office/drawing/2014/main" id="{F1033274-45F9-4E07-9478-728C18EE7218}"/>
              </a:ext>
            </a:extLst>
          </p:cNvPr>
          <p:cNvSpPr txBox="1">
            <a:spLocks/>
          </p:cNvSpPr>
          <p:nvPr/>
        </p:nvSpPr>
        <p:spPr>
          <a:xfrm>
            <a:off x="1027112" y="458311"/>
            <a:ext cx="8153400" cy="648072"/>
          </a:xfrm>
          <a:prstGeom prst="rect">
            <a:avLst/>
          </a:prstGeom>
        </p:spPr>
        <p:txBody>
          <a:bodyPr lIns="0" tIns="46800" rIns="0" bIns="46800" anchor="t"/>
          <a:lstStyle>
            <a:lvl1pPr algn="l" defTabSz="914400" rtl="0" eaLnBrk="1" latinLnBrk="0" hangingPunct="1">
              <a:lnSpc>
                <a:spcPct val="100000"/>
              </a:lnSpc>
              <a:spcBef>
                <a:spcPct val="0"/>
              </a:spcBef>
              <a:spcAft>
                <a:spcPts val="0"/>
              </a:spcAft>
              <a:buNone/>
              <a:defRPr kumimoji="1" sz="2400" b="1" kern="1200" baseline="0">
                <a:solidFill>
                  <a:schemeClr val="tx2"/>
                </a:solidFill>
                <a:effectLst/>
                <a:latin typeface="+mj-lt"/>
                <a:ea typeface="+mj-ea"/>
                <a:cs typeface="+mj-cs"/>
              </a:defRPr>
            </a:lvl1pPr>
          </a:lstStyle>
          <a:p>
            <a:r>
              <a:rPr lang="en-US" altLang="ja-JP" dirty="0">
                <a:solidFill>
                  <a:schemeClr val="bg1"/>
                </a:solidFill>
              </a:rPr>
              <a:t>Risk Management Assessment</a:t>
            </a:r>
            <a:endParaRPr lang="ja-JP" altLang="en-US" dirty="0">
              <a:solidFill>
                <a:schemeClr val="bg1"/>
              </a:solidFill>
            </a:endParaRPr>
          </a:p>
        </p:txBody>
      </p:sp>
    </p:spTree>
    <p:extLst>
      <p:ext uri="{BB962C8B-B14F-4D97-AF65-F5344CB8AC3E}">
        <p14:creationId xmlns:p14="http://schemas.microsoft.com/office/powerpoint/2010/main" val="3875149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5479-0374-4FC1-B161-13CB9DA8B487}"/>
              </a:ext>
            </a:extLst>
          </p:cNvPr>
          <p:cNvSpPr>
            <a:spLocks noGrp="1"/>
          </p:cNvSpPr>
          <p:nvPr>
            <p:ph type="title"/>
          </p:nvPr>
        </p:nvSpPr>
        <p:spPr/>
        <p:txBody>
          <a:bodyPr/>
          <a:lstStyle/>
          <a:p>
            <a:r>
              <a:rPr lang="en-MY" dirty="0"/>
              <a:t>FMEA (Failure Mode Effect Analysis)</a:t>
            </a:r>
          </a:p>
        </p:txBody>
      </p:sp>
      <p:graphicFrame>
        <p:nvGraphicFramePr>
          <p:cNvPr id="9" name="Content Placeholder 8">
            <a:extLst>
              <a:ext uri="{FF2B5EF4-FFF2-40B4-BE49-F238E27FC236}">
                <a16:creationId xmlns:a16="http://schemas.microsoft.com/office/drawing/2014/main" id="{53DF3099-EE8A-4EE5-B700-2D133B2FCB40}"/>
              </a:ext>
            </a:extLst>
          </p:cNvPr>
          <p:cNvGraphicFramePr>
            <a:graphicFrameLocks noGrp="1"/>
          </p:cNvGraphicFramePr>
          <p:nvPr>
            <p:ph idx="13"/>
            <p:extLst>
              <p:ext uri="{D42A27DB-BD31-4B8C-83A1-F6EECF244321}">
                <p14:modId xmlns:p14="http://schemas.microsoft.com/office/powerpoint/2010/main" val="1730126402"/>
              </p:ext>
            </p:extLst>
          </p:nvPr>
        </p:nvGraphicFramePr>
        <p:xfrm>
          <a:off x="533401" y="1263155"/>
          <a:ext cx="8077200" cy="3108796"/>
        </p:xfrm>
        <a:graphic>
          <a:graphicData uri="http://schemas.openxmlformats.org/drawingml/2006/table">
            <a:tbl>
              <a:tblPr firstRow="1" bandRow="1">
                <a:tableStyleId>{5C22544A-7EE6-4342-B048-85BDC9FD1C3A}</a:tableStyleId>
              </a:tblPr>
              <a:tblGrid>
                <a:gridCol w="2730858">
                  <a:extLst>
                    <a:ext uri="{9D8B030D-6E8A-4147-A177-3AD203B41FA5}">
                      <a16:colId xmlns:a16="http://schemas.microsoft.com/office/drawing/2014/main" val="1107464463"/>
                    </a:ext>
                  </a:extLst>
                </a:gridCol>
                <a:gridCol w="926853">
                  <a:extLst>
                    <a:ext uri="{9D8B030D-6E8A-4147-A177-3AD203B41FA5}">
                      <a16:colId xmlns:a16="http://schemas.microsoft.com/office/drawing/2014/main" val="2871604824"/>
                    </a:ext>
                  </a:extLst>
                </a:gridCol>
                <a:gridCol w="926853">
                  <a:extLst>
                    <a:ext uri="{9D8B030D-6E8A-4147-A177-3AD203B41FA5}">
                      <a16:colId xmlns:a16="http://schemas.microsoft.com/office/drawing/2014/main" val="251105481"/>
                    </a:ext>
                  </a:extLst>
                </a:gridCol>
                <a:gridCol w="926853">
                  <a:extLst>
                    <a:ext uri="{9D8B030D-6E8A-4147-A177-3AD203B41FA5}">
                      <a16:colId xmlns:a16="http://schemas.microsoft.com/office/drawing/2014/main" val="1841100562"/>
                    </a:ext>
                  </a:extLst>
                </a:gridCol>
                <a:gridCol w="2565783">
                  <a:extLst>
                    <a:ext uri="{9D8B030D-6E8A-4147-A177-3AD203B41FA5}">
                      <a16:colId xmlns:a16="http://schemas.microsoft.com/office/drawing/2014/main" val="23930179"/>
                    </a:ext>
                  </a:extLst>
                </a:gridCol>
              </a:tblGrid>
              <a:tr h="851884">
                <a:tc>
                  <a:txBody>
                    <a:bodyPr/>
                    <a:lstStyle/>
                    <a:p>
                      <a:pPr algn="ct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Risk Description</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indent="55880" algn="ct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Impact</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vert="vert" anchor="ctr"/>
                </a:tc>
                <a:tc>
                  <a:txBody>
                    <a:bodyPr/>
                    <a:lstStyle/>
                    <a:p>
                      <a:pPr algn="ct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Likelihood</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vert="vert" anchor="ctr"/>
                </a:tc>
                <a:tc>
                  <a:txBody>
                    <a:bodyPr/>
                    <a:lstStyle/>
                    <a:p>
                      <a:pPr algn="ct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Total score</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vert="vert" anchor="ctr"/>
                </a:tc>
                <a:tc>
                  <a:txBody>
                    <a:bodyPr/>
                    <a:lstStyle/>
                    <a:p>
                      <a:pPr algn="ct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Accountability/</a:t>
                      </a:r>
                      <a:br>
                        <a:rPr lang="en-US" sz="1400" b="1" dirty="0">
                          <a:effectLst/>
                          <a:latin typeface="Calibri" panose="020F0502020204030204" pitchFamily="34" charset="0"/>
                          <a:ea typeface="DengXian" panose="02010600030101010101" pitchFamily="2" charset="-122"/>
                          <a:cs typeface="Arial" panose="020B0604020202020204" pitchFamily="34" charset="0"/>
                        </a:rPr>
                      </a:br>
                      <a:r>
                        <a:rPr lang="en-US" sz="1400" b="1" dirty="0">
                          <a:effectLst/>
                          <a:latin typeface="Calibri" panose="020F0502020204030204" pitchFamily="34" charset="0"/>
                          <a:ea typeface="DengXian" panose="02010600030101010101" pitchFamily="2" charset="-122"/>
                          <a:cs typeface="Arial" panose="020B0604020202020204" pitchFamily="34" charset="0"/>
                        </a:rPr>
                        <a:t>review frequency</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272490521"/>
                  </a:ext>
                </a:extLst>
              </a:tr>
              <a:tr h="694434">
                <a:tc>
                  <a:txBody>
                    <a:bodyPr/>
                    <a:lstStyle/>
                    <a:p>
                      <a:pPr algn="ctr">
                        <a:spcBef>
                          <a:spcPts val="1200"/>
                        </a:spcBef>
                        <a:spcAft>
                          <a:spcPts val="0"/>
                        </a:spcAft>
                      </a:pPr>
                      <a:r>
                        <a:rPr lang="en-US" sz="1400" b="1">
                          <a:effectLst/>
                          <a:latin typeface="Calibri" panose="020F0502020204030204" pitchFamily="34" charset="0"/>
                          <a:ea typeface="DengXian" panose="02010600030101010101" pitchFamily="2" charset="-122"/>
                          <a:cs typeface="Arial" panose="020B0604020202020204" pitchFamily="34" charset="0"/>
                        </a:rPr>
                        <a:t>Fall in interest among youth members for programme</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4</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3</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a:effectLst/>
                          <a:latin typeface="Calibri" panose="020F0502020204030204" pitchFamily="34" charset="0"/>
                          <a:ea typeface="DengXian" panose="02010600030101010101" pitchFamily="2" charset="-122"/>
                          <a:cs typeface="Arial" panose="020B0604020202020204" pitchFamily="34" charset="0"/>
                        </a:rPr>
                        <a:t>7</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a:effectLst/>
                          <a:latin typeface="Calibri" panose="020F0502020204030204" pitchFamily="34" charset="0"/>
                          <a:ea typeface="DengXian" panose="02010600030101010101" pitchFamily="2" charset="-122"/>
                          <a:cs typeface="Arial" panose="020B0604020202020204" pitchFamily="34" charset="0"/>
                        </a:rPr>
                        <a:t>Youth Programme team/annually</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389240801"/>
                  </a:ext>
                </a:extLst>
              </a:tr>
              <a:tr h="520826">
                <a:tc>
                  <a:txBody>
                    <a:bodyPr/>
                    <a:lstStyle/>
                    <a:p>
                      <a:pPr algn="ctr">
                        <a:spcBef>
                          <a:spcPts val="1200"/>
                        </a:spcBef>
                        <a:spcAft>
                          <a:spcPts val="0"/>
                        </a:spcAft>
                      </a:pPr>
                      <a:r>
                        <a:rPr lang="en-US" sz="1400" b="1">
                          <a:effectLst/>
                          <a:latin typeface="Calibri" panose="020F0502020204030204" pitchFamily="34" charset="0"/>
                          <a:ea typeface="DengXian" panose="02010600030101010101" pitchFamily="2" charset="-122"/>
                          <a:cs typeface="Arial" panose="020B0604020202020204" pitchFamily="34" charset="0"/>
                        </a:rPr>
                        <a:t>Low retention rates with adult volunteers</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a:effectLst/>
                          <a:latin typeface="Calibri" panose="020F0502020204030204" pitchFamily="34" charset="0"/>
                          <a:ea typeface="DengXian" panose="02010600030101010101" pitchFamily="2" charset="-122"/>
                          <a:cs typeface="Arial" panose="020B0604020202020204" pitchFamily="34" charset="0"/>
                        </a:rPr>
                        <a:t>4</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2</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6</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Adults in Scouting team/annually</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439002609"/>
                  </a:ext>
                </a:extLst>
              </a:tr>
              <a:tr h="520826">
                <a:tc>
                  <a:txBody>
                    <a:bodyPr/>
                    <a:lstStyle/>
                    <a:p>
                      <a:pPr algn="ctr">
                        <a:spcBef>
                          <a:spcPts val="1200"/>
                        </a:spcBef>
                        <a:spcAft>
                          <a:spcPts val="0"/>
                        </a:spcAft>
                      </a:pPr>
                      <a:r>
                        <a:rPr lang="en-US" sz="1400" b="1">
                          <a:effectLst/>
                          <a:latin typeface="Calibri" panose="020F0502020204030204" pitchFamily="34" charset="0"/>
                          <a:ea typeface="DengXian" panose="02010600030101010101" pitchFamily="2" charset="-122"/>
                          <a:cs typeface="Arial" panose="020B0604020202020204" pitchFamily="34" charset="0"/>
                        </a:rPr>
                        <a:t>Lack of financial resources for activities</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a:effectLst/>
                          <a:latin typeface="Calibri" panose="020F0502020204030204" pitchFamily="34" charset="0"/>
                          <a:ea typeface="DengXian" panose="02010600030101010101" pitchFamily="2" charset="-122"/>
                          <a:cs typeface="Arial" panose="020B0604020202020204" pitchFamily="34" charset="0"/>
                        </a:rPr>
                        <a:t>3</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a:effectLst/>
                          <a:latin typeface="Calibri" panose="020F0502020204030204" pitchFamily="34" charset="0"/>
                          <a:ea typeface="DengXian" panose="02010600030101010101" pitchFamily="2" charset="-122"/>
                          <a:cs typeface="Arial" panose="020B0604020202020204" pitchFamily="34" charset="0"/>
                        </a:rPr>
                        <a:t>2</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5</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Chief executive/biannually</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190386157"/>
                  </a:ext>
                </a:extLst>
              </a:tr>
              <a:tr h="520826">
                <a:tc>
                  <a:txBody>
                    <a:bodyPr/>
                    <a:lstStyle/>
                    <a:p>
                      <a:pPr algn="ctr">
                        <a:spcBef>
                          <a:spcPts val="1200"/>
                        </a:spcBef>
                        <a:spcAft>
                          <a:spcPts val="0"/>
                        </a:spcAft>
                      </a:pPr>
                      <a:r>
                        <a:rPr lang="en-US" sz="1400" b="1">
                          <a:effectLst/>
                          <a:latin typeface="Calibri" panose="020F0502020204030204" pitchFamily="34" charset="0"/>
                          <a:ea typeface="DengXian" panose="02010600030101010101" pitchFamily="2" charset="-122"/>
                          <a:cs typeface="Arial" panose="020B0604020202020204" pitchFamily="34" charset="0"/>
                        </a:rPr>
                        <a:t>Competition offering similar activities</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a:effectLst/>
                          <a:latin typeface="Calibri" panose="020F0502020204030204" pitchFamily="34" charset="0"/>
                          <a:ea typeface="DengXian" panose="02010600030101010101" pitchFamily="2" charset="-122"/>
                          <a:cs typeface="Arial" panose="020B0604020202020204" pitchFamily="34" charset="0"/>
                        </a:rPr>
                        <a:t>2</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2</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4</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Chief exec and communications team/quarterly</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913925271"/>
                  </a:ext>
                </a:extLst>
              </a:tr>
            </a:tbl>
          </a:graphicData>
        </a:graphic>
      </p:graphicFrame>
    </p:spTree>
    <p:extLst>
      <p:ext uri="{BB962C8B-B14F-4D97-AF65-F5344CB8AC3E}">
        <p14:creationId xmlns:p14="http://schemas.microsoft.com/office/powerpoint/2010/main" val="1283050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705F36-3EAB-4AD1-B973-88CF7B98AA06}"/>
              </a:ext>
            </a:extLst>
          </p:cNvPr>
          <p:cNvSpPr>
            <a:spLocks noGrp="1"/>
          </p:cNvSpPr>
          <p:nvPr>
            <p:ph type="title"/>
          </p:nvPr>
        </p:nvSpPr>
        <p:spPr>
          <a:xfrm>
            <a:off x="539552" y="987462"/>
            <a:ext cx="3886200" cy="473250"/>
          </a:xfrm>
        </p:spPr>
        <p:txBody>
          <a:bodyPr/>
          <a:lstStyle/>
          <a:p>
            <a:r>
              <a:rPr lang="en-MY" dirty="0"/>
              <a:t>Why need to measure?</a:t>
            </a:r>
          </a:p>
        </p:txBody>
      </p:sp>
      <p:sp>
        <p:nvSpPr>
          <p:cNvPr id="9" name="Content Placeholder 8">
            <a:extLst>
              <a:ext uri="{FF2B5EF4-FFF2-40B4-BE49-F238E27FC236}">
                <a16:creationId xmlns:a16="http://schemas.microsoft.com/office/drawing/2014/main" id="{C817A73D-0D96-4D8B-8371-D83EB4A88CB8}"/>
              </a:ext>
            </a:extLst>
          </p:cNvPr>
          <p:cNvSpPr>
            <a:spLocks noGrp="1"/>
          </p:cNvSpPr>
          <p:nvPr>
            <p:ph idx="1"/>
          </p:nvPr>
        </p:nvSpPr>
        <p:spPr/>
        <p:txBody>
          <a:bodyPr/>
          <a:lstStyle/>
          <a:p>
            <a:pPr marL="465750" lvl="1" indent="-285750">
              <a:buFont typeface="Arial" panose="020B0604020202020204" pitchFamily="34" charset="0"/>
              <a:buChar char="•"/>
            </a:pPr>
            <a:r>
              <a:rPr lang="en-MY" dirty="0"/>
              <a:t>Ensuring conformity control</a:t>
            </a:r>
            <a:br>
              <a:rPr lang="en-MY" dirty="0"/>
            </a:br>
            <a:r>
              <a:rPr lang="en-MY" dirty="0"/>
              <a:t>(data for leadership)</a:t>
            </a:r>
          </a:p>
          <a:p>
            <a:pPr marL="465750" lvl="1" indent="-285750">
              <a:buFont typeface="Arial" panose="020B0604020202020204" pitchFamily="34" charset="0"/>
              <a:buChar char="•"/>
            </a:pPr>
            <a:r>
              <a:rPr lang="en-MY" dirty="0"/>
              <a:t>To external audiences (e.g. donors)</a:t>
            </a:r>
          </a:p>
          <a:p>
            <a:pPr marL="465750" lvl="1" indent="-285750">
              <a:buFont typeface="Arial" panose="020B0604020202020204" pitchFamily="34" charset="0"/>
              <a:buChar char="•"/>
            </a:pPr>
            <a:r>
              <a:rPr lang="en-MY" dirty="0"/>
              <a:t>Draw attention of external audiences</a:t>
            </a:r>
          </a:p>
          <a:p>
            <a:pPr marL="465750" lvl="1" indent="-285750">
              <a:buFont typeface="Arial" panose="020B0604020202020204" pitchFamily="34" charset="0"/>
              <a:buChar char="•"/>
            </a:pPr>
            <a:r>
              <a:rPr lang="en-MY" dirty="0"/>
              <a:t>Constant learning</a:t>
            </a:r>
          </a:p>
        </p:txBody>
      </p:sp>
      <p:sp>
        <p:nvSpPr>
          <p:cNvPr id="10" name="Content Placeholder 9">
            <a:extLst>
              <a:ext uri="{FF2B5EF4-FFF2-40B4-BE49-F238E27FC236}">
                <a16:creationId xmlns:a16="http://schemas.microsoft.com/office/drawing/2014/main" id="{70094B80-C6B6-4A50-81C0-5EA12F19A0A0}"/>
              </a:ext>
            </a:extLst>
          </p:cNvPr>
          <p:cNvSpPr>
            <a:spLocks noGrp="1"/>
          </p:cNvSpPr>
          <p:nvPr>
            <p:ph idx="13"/>
          </p:nvPr>
        </p:nvSpPr>
        <p:spPr/>
        <p:txBody>
          <a:bodyPr/>
          <a:lstStyle/>
          <a:p>
            <a:r>
              <a:rPr lang="en-MY" dirty="0"/>
              <a:t>Numbers/</a:t>
            </a:r>
            <a:r>
              <a:rPr lang="en-MY" b="1" dirty="0"/>
              <a:t>quantitative</a:t>
            </a:r>
            <a:endParaRPr lang="en-MY" dirty="0"/>
          </a:p>
          <a:p>
            <a:pPr marL="105750" indent="-285750">
              <a:buFont typeface="Arial" panose="020B0604020202020204" pitchFamily="34" charset="0"/>
              <a:buChar char="•"/>
            </a:pPr>
            <a:r>
              <a:rPr lang="en-US" dirty="0"/>
              <a:t>hours of service</a:t>
            </a:r>
          </a:p>
          <a:p>
            <a:pPr marL="105750" indent="-285750">
              <a:buFont typeface="Arial" panose="020B0604020202020204" pitchFamily="34" charset="0"/>
              <a:buChar char="•"/>
            </a:pPr>
            <a:r>
              <a:rPr lang="en-US" dirty="0"/>
              <a:t>amount of financial resources </a:t>
            </a:r>
            <a:r>
              <a:rPr lang="en-MY" dirty="0"/>
              <a:t>spent</a:t>
            </a:r>
          </a:p>
          <a:p>
            <a:pPr marL="105750" indent="-285750">
              <a:buFont typeface="Arial" panose="020B0604020202020204" pitchFamily="34" charset="0"/>
              <a:buChar char="•"/>
            </a:pPr>
            <a:r>
              <a:rPr lang="en-MY" dirty="0"/>
              <a:t>numbers of participants</a:t>
            </a:r>
          </a:p>
          <a:p>
            <a:pPr marL="105750" indent="-285750">
              <a:buFont typeface="Arial" panose="020B0604020202020204" pitchFamily="34" charset="0"/>
              <a:buChar char="•"/>
            </a:pPr>
            <a:endParaRPr lang="en-MY" dirty="0"/>
          </a:p>
          <a:p>
            <a:pPr indent="0"/>
            <a:r>
              <a:rPr lang="en-MY" dirty="0"/>
              <a:t>Non-numeric/</a:t>
            </a:r>
            <a:r>
              <a:rPr lang="en-MY" b="1" dirty="0"/>
              <a:t>qualitative</a:t>
            </a:r>
            <a:endParaRPr lang="en-MY" dirty="0"/>
          </a:p>
          <a:p>
            <a:pPr marL="105750" indent="-285750">
              <a:buFont typeface="Arial" panose="020B0604020202020204" pitchFamily="34" charset="0"/>
              <a:buChar char="•"/>
            </a:pPr>
            <a:r>
              <a:rPr lang="en-MY" dirty="0"/>
              <a:t>social impact</a:t>
            </a:r>
          </a:p>
        </p:txBody>
      </p:sp>
      <p:sp>
        <p:nvSpPr>
          <p:cNvPr id="11" name="Text Placeholder 10">
            <a:extLst>
              <a:ext uri="{FF2B5EF4-FFF2-40B4-BE49-F238E27FC236}">
                <a16:creationId xmlns:a16="http://schemas.microsoft.com/office/drawing/2014/main" id="{E18E80FD-64F8-4639-BF9A-F9CE4A99D715}"/>
              </a:ext>
            </a:extLst>
          </p:cNvPr>
          <p:cNvSpPr>
            <a:spLocks noGrp="1"/>
          </p:cNvSpPr>
          <p:nvPr>
            <p:ph type="body" sz="quarter" idx="14"/>
          </p:nvPr>
        </p:nvSpPr>
        <p:spPr>
          <a:xfrm>
            <a:off x="4806752" y="987574"/>
            <a:ext cx="3886200" cy="473398"/>
          </a:xfrm>
        </p:spPr>
        <p:txBody>
          <a:bodyPr/>
          <a:lstStyle/>
          <a:p>
            <a:r>
              <a:rPr lang="en-MY" dirty="0"/>
              <a:t>What/How you measure?</a:t>
            </a:r>
          </a:p>
        </p:txBody>
      </p:sp>
      <p:pic>
        <p:nvPicPr>
          <p:cNvPr id="5" name="Picture 4">
            <a:extLst>
              <a:ext uri="{FF2B5EF4-FFF2-40B4-BE49-F238E27FC236}">
                <a16:creationId xmlns:a16="http://schemas.microsoft.com/office/drawing/2014/main" id="{2B8E1AAA-70D5-4113-A2DF-B2E2598D01E7}"/>
              </a:ext>
            </a:extLst>
          </p:cNvPr>
          <p:cNvPicPr>
            <a:picLocks noChangeAspect="1"/>
          </p:cNvPicPr>
          <p:nvPr/>
        </p:nvPicPr>
        <p:blipFill>
          <a:blip r:embed="rId2"/>
          <a:stretch>
            <a:fillRect/>
          </a:stretch>
        </p:blipFill>
        <p:spPr>
          <a:xfrm>
            <a:off x="0" y="0"/>
            <a:ext cx="9144000" cy="937160"/>
          </a:xfrm>
          <a:prstGeom prst="rect">
            <a:avLst/>
          </a:prstGeom>
        </p:spPr>
      </p:pic>
      <p:sp>
        <p:nvSpPr>
          <p:cNvPr id="6" name="TextBox 5">
            <a:extLst>
              <a:ext uri="{FF2B5EF4-FFF2-40B4-BE49-F238E27FC236}">
                <a16:creationId xmlns:a16="http://schemas.microsoft.com/office/drawing/2014/main" id="{1C84A8E9-6A00-4250-9269-B37E70DFC39F}"/>
              </a:ext>
            </a:extLst>
          </p:cNvPr>
          <p:cNvSpPr txBox="1"/>
          <p:nvPr/>
        </p:nvSpPr>
        <p:spPr>
          <a:xfrm>
            <a:off x="111299" y="-236562"/>
            <a:ext cx="869149" cy="1569660"/>
          </a:xfrm>
          <a:prstGeom prst="rect">
            <a:avLst/>
          </a:prstGeom>
          <a:noFill/>
        </p:spPr>
        <p:txBody>
          <a:bodyPr wrap="none" rtlCol="0">
            <a:spAutoFit/>
          </a:bodyPr>
          <a:lstStyle/>
          <a:p>
            <a:r>
              <a:rPr lang="en-MY" sz="9600" dirty="0">
                <a:solidFill>
                  <a:schemeClr val="bg1"/>
                </a:solidFill>
              </a:rPr>
              <a:t>9</a:t>
            </a:r>
          </a:p>
        </p:txBody>
      </p:sp>
      <p:sp>
        <p:nvSpPr>
          <p:cNvPr id="7" name="タイトル 1">
            <a:extLst>
              <a:ext uri="{FF2B5EF4-FFF2-40B4-BE49-F238E27FC236}">
                <a16:creationId xmlns:a16="http://schemas.microsoft.com/office/drawing/2014/main" id="{4A6FF68C-9127-43F5-9C40-0B6C2B058979}"/>
              </a:ext>
            </a:extLst>
          </p:cNvPr>
          <p:cNvSpPr txBox="1">
            <a:spLocks/>
          </p:cNvSpPr>
          <p:nvPr/>
        </p:nvSpPr>
        <p:spPr>
          <a:xfrm>
            <a:off x="1027112" y="458311"/>
            <a:ext cx="8153400" cy="648072"/>
          </a:xfrm>
          <a:prstGeom prst="rect">
            <a:avLst/>
          </a:prstGeom>
        </p:spPr>
        <p:txBody>
          <a:bodyPr lIns="0" tIns="46800" rIns="0" bIns="46800" anchor="t"/>
          <a:lstStyle>
            <a:lvl1pPr algn="l" defTabSz="914400" rtl="0" eaLnBrk="1" latinLnBrk="0" hangingPunct="1">
              <a:lnSpc>
                <a:spcPct val="100000"/>
              </a:lnSpc>
              <a:spcBef>
                <a:spcPct val="0"/>
              </a:spcBef>
              <a:spcAft>
                <a:spcPts val="0"/>
              </a:spcAft>
              <a:buNone/>
              <a:defRPr kumimoji="1" sz="2400" b="1" kern="1200" baseline="0">
                <a:solidFill>
                  <a:schemeClr val="tx2"/>
                </a:solidFill>
                <a:effectLst/>
                <a:latin typeface="+mj-lt"/>
                <a:ea typeface="+mj-ea"/>
                <a:cs typeface="+mj-cs"/>
              </a:defRPr>
            </a:lvl1pPr>
          </a:lstStyle>
          <a:p>
            <a:r>
              <a:rPr lang="en-US" altLang="ja-JP" dirty="0">
                <a:solidFill>
                  <a:schemeClr val="bg1"/>
                </a:solidFill>
              </a:rPr>
              <a:t>Collecting the Right Monitoring Information</a:t>
            </a:r>
            <a:endParaRPr lang="ja-JP" altLang="en-US" dirty="0">
              <a:solidFill>
                <a:schemeClr val="bg1"/>
              </a:solidFill>
            </a:endParaRPr>
          </a:p>
        </p:txBody>
      </p:sp>
    </p:spTree>
    <p:extLst>
      <p:ext uri="{BB962C8B-B14F-4D97-AF65-F5344CB8AC3E}">
        <p14:creationId xmlns:p14="http://schemas.microsoft.com/office/powerpoint/2010/main" val="1797111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3275856" y="1635646"/>
            <a:ext cx="5563344" cy="1317105"/>
          </a:xfrm>
        </p:spPr>
        <p:txBody>
          <a:bodyPr/>
          <a:lstStyle/>
          <a:p>
            <a:r>
              <a:rPr lang="en-US" sz="2800" b="1" dirty="0"/>
              <a:t>Strategic Planning,</a:t>
            </a:r>
            <a:br>
              <a:rPr lang="en-US" sz="2800" b="1" dirty="0"/>
            </a:br>
            <a:r>
              <a:rPr lang="en-US" sz="2800" b="1" dirty="0"/>
              <a:t>Monitoring &amp; Implementation </a:t>
            </a:r>
            <a:br>
              <a:rPr lang="en-US" sz="2800" b="1" dirty="0"/>
            </a:br>
            <a:br>
              <a:rPr lang="en-US" sz="2800" b="1" dirty="0"/>
            </a:br>
            <a:endParaRPr lang="en-US" sz="2800" b="1" dirty="0"/>
          </a:p>
        </p:txBody>
      </p:sp>
      <p:sp>
        <p:nvSpPr>
          <p:cNvPr id="3" name="Title 21">
            <a:extLst>
              <a:ext uri="{FF2B5EF4-FFF2-40B4-BE49-F238E27FC236}">
                <a16:creationId xmlns:a16="http://schemas.microsoft.com/office/drawing/2014/main" id="{D1363F19-5B7E-4796-AD86-5F0A5540CADC}"/>
              </a:ext>
            </a:extLst>
          </p:cNvPr>
          <p:cNvSpPr txBox="1">
            <a:spLocks/>
          </p:cNvSpPr>
          <p:nvPr/>
        </p:nvSpPr>
        <p:spPr>
          <a:xfrm>
            <a:off x="3275856" y="2952751"/>
            <a:ext cx="5563344" cy="1317105"/>
          </a:xfrm>
          <a:prstGeom prst="rect">
            <a:avLst/>
          </a:prstGeom>
        </p:spPr>
        <p:txBody>
          <a:bodyPr vert="horz"/>
          <a:lstStyle>
            <a:lvl1pPr marL="0" marR="0" indent="0" algn="l" defTabSz="457200" rtl="0" eaLnBrk="1" fontAlgn="auto" latinLnBrk="0" hangingPunct="1">
              <a:lnSpc>
                <a:spcPct val="100000"/>
              </a:lnSpc>
              <a:spcBef>
                <a:spcPct val="0"/>
              </a:spcBef>
              <a:spcAft>
                <a:spcPts val="0"/>
              </a:spcAft>
              <a:buNone/>
              <a:tabLst/>
              <a:defRPr kumimoji="0" lang="fr-CH" sz="2000" b="0" i="0" u="none" strike="noStrike" kern="1200" cap="none" spc="0" normalizeH="0" baseline="0" noProof="0">
                <a:ln>
                  <a:noFill/>
                </a:ln>
                <a:solidFill>
                  <a:schemeClr val="bg1"/>
                </a:solidFill>
                <a:effectLst/>
                <a:uLnTx/>
                <a:uFillTx/>
                <a:latin typeface="Arial" charset="0"/>
                <a:ea typeface="Arial" charset="0"/>
                <a:cs typeface="Arial" charset="0"/>
              </a:defRPr>
            </a:lvl1pPr>
          </a:lstStyle>
          <a:p>
            <a:r>
              <a:rPr lang="en-US" b="1" dirty="0"/>
              <a:t>Your NAME</a:t>
            </a:r>
            <a:br>
              <a:rPr lang="en-US" b="1" dirty="0"/>
            </a:br>
            <a:r>
              <a:rPr lang="en-US" dirty="0"/>
              <a:t>Position, </a:t>
            </a:r>
            <a:r>
              <a:rPr lang="en-US" dirty="0" err="1"/>
              <a:t>Organisation</a:t>
            </a:r>
            <a:endParaRPr lang="en-US"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C1E1EAB-40F5-462C-8065-5F5D3BC8E136}"/>
              </a:ext>
            </a:extLst>
          </p:cNvPr>
          <p:cNvSpPr>
            <a:spLocks noGrp="1"/>
          </p:cNvSpPr>
          <p:nvPr>
            <p:ph type="title"/>
          </p:nvPr>
        </p:nvSpPr>
        <p:spPr/>
        <p:txBody>
          <a:bodyPr/>
          <a:lstStyle/>
          <a:p>
            <a:r>
              <a:rPr lang="en-MY" dirty="0"/>
              <a:t>Design Key Performance Questions (KPQs)</a:t>
            </a:r>
          </a:p>
        </p:txBody>
      </p:sp>
      <p:sp>
        <p:nvSpPr>
          <p:cNvPr id="7" name="Content Placeholder 6">
            <a:extLst>
              <a:ext uri="{FF2B5EF4-FFF2-40B4-BE49-F238E27FC236}">
                <a16:creationId xmlns:a16="http://schemas.microsoft.com/office/drawing/2014/main" id="{5D6BDD12-A5AC-4113-8E6F-7FA883F1D037}"/>
              </a:ext>
            </a:extLst>
          </p:cNvPr>
          <p:cNvSpPr>
            <a:spLocks noGrp="1"/>
          </p:cNvSpPr>
          <p:nvPr>
            <p:ph idx="1"/>
          </p:nvPr>
        </p:nvSpPr>
        <p:spPr/>
        <p:txBody>
          <a:bodyPr/>
          <a:lstStyle/>
          <a:p>
            <a:pPr marL="465750" lvl="1" indent="-285750">
              <a:buFont typeface="Arial" panose="020B0604020202020204" pitchFamily="34" charset="0"/>
              <a:buChar char="•"/>
            </a:pPr>
            <a:r>
              <a:rPr lang="en-US" dirty="0"/>
              <a:t>Choose one to three KPQs per strategic priority</a:t>
            </a:r>
          </a:p>
          <a:p>
            <a:pPr marL="465750" lvl="1" indent="-285750">
              <a:buFont typeface="Arial" panose="020B0604020202020204" pitchFamily="34" charset="0"/>
              <a:buChar char="•"/>
            </a:pPr>
            <a:r>
              <a:rPr lang="en-US" dirty="0"/>
              <a:t>Performance related</a:t>
            </a:r>
          </a:p>
          <a:p>
            <a:pPr marL="465750" lvl="1" indent="-285750">
              <a:buFont typeface="Arial" panose="020B0604020202020204" pitchFamily="34" charset="0"/>
              <a:buChar char="•"/>
            </a:pPr>
            <a:r>
              <a:rPr lang="en-US" dirty="0"/>
              <a:t>Create short and clear questions</a:t>
            </a:r>
          </a:p>
          <a:p>
            <a:pPr marL="465750" lvl="1" indent="-285750">
              <a:buFont typeface="Arial" panose="020B0604020202020204" pitchFamily="34" charset="0"/>
              <a:buChar char="•"/>
            </a:pPr>
            <a:r>
              <a:rPr lang="en-US" dirty="0"/>
              <a:t>Should be open-ended questions</a:t>
            </a:r>
          </a:p>
          <a:p>
            <a:pPr marL="465750" lvl="1" indent="-285750">
              <a:buFont typeface="Arial" panose="020B0604020202020204" pitchFamily="34" charset="0"/>
              <a:buChar char="•"/>
            </a:pPr>
            <a:r>
              <a:rPr lang="en-US" dirty="0"/>
              <a:t>Focus on the present and future</a:t>
            </a:r>
          </a:p>
          <a:p>
            <a:pPr marL="465750" lvl="1" indent="-285750">
              <a:buFont typeface="Arial" panose="020B0604020202020204" pitchFamily="34" charset="0"/>
              <a:buChar char="•"/>
            </a:pPr>
            <a:endParaRPr lang="en-MY" dirty="0"/>
          </a:p>
          <a:p>
            <a:pPr marL="465750" lvl="1" indent="-285750">
              <a:buFont typeface="Arial" panose="020B0604020202020204" pitchFamily="34" charset="0"/>
              <a:buChar char="•"/>
            </a:pPr>
            <a:endParaRPr lang="en-MY" dirty="0"/>
          </a:p>
        </p:txBody>
      </p:sp>
      <p:sp>
        <p:nvSpPr>
          <p:cNvPr id="8" name="Content Placeholder 7">
            <a:extLst>
              <a:ext uri="{FF2B5EF4-FFF2-40B4-BE49-F238E27FC236}">
                <a16:creationId xmlns:a16="http://schemas.microsoft.com/office/drawing/2014/main" id="{E359FB75-6F71-4CB0-882C-CD4992597109}"/>
              </a:ext>
            </a:extLst>
          </p:cNvPr>
          <p:cNvSpPr>
            <a:spLocks noGrp="1"/>
          </p:cNvSpPr>
          <p:nvPr>
            <p:ph idx="13"/>
          </p:nvPr>
        </p:nvSpPr>
        <p:spPr/>
        <p:txBody>
          <a:bodyPr/>
          <a:lstStyle/>
          <a:p>
            <a:pPr marL="465750" lvl="1" indent="-285750">
              <a:buFont typeface="Arial" panose="020B0604020202020204" pitchFamily="34" charset="0"/>
              <a:buChar char="•"/>
            </a:pPr>
            <a:r>
              <a:rPr lang="en-US" dirty="0"/>
              <a:t>Engage people in the creation of the questions</a:t>
            </a:r>
          </a:p>
          <a:p>
            <a:pPr marL="465750" lvl="1" indent="-285750">
              <a:buFont typeface="Arial" panose="020B0604020202020204" pitchFamily="34" charset="0"/>
              <a:buChar char="•"/>
            </a:pPr>
            <a:r>
              <a:rPr lang="en-US" dirty="0"/>
              <a:t>They should be refined and improved along the way</a:t>
            </a:r>
          </a:p>
          <a:p>
            <a:pPr marL="465750" lvl="1" indent="-285750">
              <a:buFont typeface="Arial" panose="020B0604020202020204" pitchFamily="34" charset="0"/>
              <a:buChar char="•"/>
            </a:pPr>
            <a:r>
              <a:rPr lang="en-US" dirty="0"/>
              <a:t>They should form the basis of developing your KPIs</a:t>
            </a:r>
          </a:p>
          <a:p>
            <a:pPr marL="465750" lvl="1" indent="-285750">
              <a:buFont typeface="Arial" panose="020B0604020202020204" pitchFamily="34" charset="0"/>
              <a:buChar char="•"/>
            </a:pPr>
            <a:r>
              <a:rPr lang="en-US" dirty="0"/>
              <a:t>Use KPQs to report and communicate progress</a:t>
            </a:r>
          </a:p>
          <a:p>
            <a:pPr marL="465750" lvl="1" indent="-285750">
              <a:buFont typeface="Arial" panose="020B0604020202020204" pitchFamily="34" charset="0"/>
              <a:buChar char="•"/>
            </a:pPr>
            <a:endParaRPr lang="en-MY" dirty="0"/>
          </a:p>
        </p:txBody>
      </p:sp>
    </p:spTree>
    <p:extLst>
      <p:ext uri="{BB962C8B-B14F-4D97-AF65-F5344CB8AC3E}">
        <p14:creationId xmlns:p14="http://schemas.microsoft.com/office/powerpoint/2010/main" val="1685382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AB282-4A7F-4DCE-9725-C56F41442D73}"/>
              </a:ext>
            </a:extLst>
          </p:cNvPr>
          <p:cNvSpPr>
            <a:spLocks noGrp="1"/>
          </p:cNvSpPr>
          <p:nvPr>
            <p:ph type="title"/>
          </p:nvPr>
        </p:nvSpPr>
        <p:spPr/>
        <p:txBody>
          <a:bodyPr/>
          <a:lstStyle/>
          <a:p>
            <a:r>
              <a:rPr lang="en-MY" dirty="0"/>
              <a:t>KPQ Examples</a:t>
            </a:r>
          </a:p>
        </p:txBody>
      </p:sp>
      <p:sp>
        <p:nvSpPr>
          <p:cNvPr id="3" name="Content Placeholder 2">
            <a:extLst>
              <a:ext uri="{FF2B5EF4-FFF2-40B4-BE49-F238E27FC236}">
                <a16:creationId xmlns:a16="http://schemas.microsoft.com/office/drawing/2014/main" id="{49AEF60D-FBA5-445D-9A62-8DAA2CFCCB55}"/>
              </a:ext>
            </a:extLst>
          </p:cNvPr>
          <p:cNvSpPr>
            <a:spLocks noGrp="1"/>
          </p:cNvSpPr>
          <p:nvPr>
            <p:ph idx="1"/>
          </p:nvPr>
        </p:nvSpPr>
        <p:spPr>
          <a:xfrm>
            <a:off x="533400" y="1131590"/>
            <a:ext cx="3886200" cy="3024336"/>
          </a:xfrm>
        </p:spPr>
        <p:txBody>
          <a:bodyPr/>
          <a:lstStyle/>
          <a:p>
            <a:pPr marL="465750" lvl="1" indent="-285750">
              <a:buFont typeface="Arial" panose="020B0604020202020204" pitchFamily="34" charset="0"/>
              <a:buChar char="•"/>
            </a:pPr>
            <a:r>
              <a:rPr lang="en-US" dirty="0"/>
              <a:t>How well are we delivering our new Youth </a:t>
            </a:r>
            <a:r>
              <a:rPr lang="en-MY" dirty="0"/>
              <a:t>Programme?</a:t>
            </a:r>
          </a:p>
          <a:p>
            <a:pPr marL="465750" lvl="1" indent="-285750">
              <a:buFont typeface="Arial" panose="020B0604020202020204" pitchFamily="34" charset="0"/>
              <a:buChar char="•"/>
            </a:pPr>
            <a:r>
              <a:rPr lang="en-US" dirty="0"/>
              <a:t>How likely are our members to recommend Scouting to their friends?</a:t>
            </a:r>
          </a:p>
          <a:p>
            <a:pPr marL="465750" lvl="1" indent="-285750">
              <a:buFont typeface="Arial" panose="020B0604020202020204" pitchFamily="34" charset="0"/>
              <a:buChar char="•"/>
            </a:pPr>
            <a:r>
              <a:rPr lang="en-US" dirty="0"/>
              <a:t>How do our local communities see </a:t>
            </a:r>
            <a:r>
              <a:rPr lang="en-MY" dirty="0"/>
              <a:t>Scouting?</a:t>
            </a:r>
          </a:p>
          <a:p>
            <a:pPr marL="465750" lvl="1" indent="-285750">
              <a:buFont typeface="Arial" panose="020B0604020202020204" pitchFamily="34" charset="0"/>
              <a:buChar char="•"/>
            </a:pPr>
            <a:r>
              <a:rPr lang="en-US" dirty="0"/>
              <a:t>How well are we performing in developing </a:t>
            </a:r>
            <a:r>
              <a:rPr lang="en-MY" dirty="0"/>
              <a:t>partnerships with other NGOs?</a:t>
            </a:r>
          </a:p>
          <a:p>
            <a:pPr marL="465750" lvl="1" indent="-285750">
              <a:buFont typeface="Arial" panose="020B0604020202020204" pitchFamily="34" charset="0"/>
              <a:buChar char="•"/>
            </a:pPr>
            <a:r>
              <a:rPr lang="en-US" dirty="0"/>
              <a:t>How effective is our new communications </a:t>
            </a:r>
            <a:r>
              <a:rPr lang="en-MY" dirty="0"/>
              <a:t>strategy?</a:t>
            </a:r>
          </a:p>
        </p:txBody>
      </p:sp>
      <p:sp>
        <p:nvSpPr>
          <p:cNvPr id="4" name="Content Placeholder 3">
            <a:extLst>
              <a:ext uri="{FF2B5EF4-FFF2-40B4-BE49-F238E27FC236}">
                <a16:creationId xmlns:a16="http://schemas.microsoft.com/office/drawing/2014/main" id="{B9D9DD89-8DF2-4653-B24F-66236FCCED60}"/>
              </a:ext>
            </a:extLst>
          </p:cNvPr>
          <p:cNvSpPr>
            <a:spLocks noGrp="1"/>
          </p:cNvSpPr>
          <p:nvPr>
            <p:ph idx="13"/>
          </p:nvPr>
        </p:nvSpPr>
        <p:spPr>
          <a:xfrm>
            <a:off x="4800600" y="1154764"/>
            <a:ext cx="3886200" cy="3001161"/>
          </a:xfrm>
        </p:spPr>
        <p:txBody>
          <a:bodyPr/>
          <a:lstStyle/>
          <a:p>
            <a:pPr marL="465750" lvl="1" indent="-285750">
              <a:buFont typeface="Arial" panose="020B0604020202020204" pitchFamily="34" charset="0"/>
              <a:buChar char="•"/>
            </a:pPr>
            <a:r>
              <a:rPr lang="en-US" dirty="0"/>
              <a:t>To what extent are we reaching out to </a:t>
            </a:r>
            <a:r>
              <a:rPr lang="en-US" dirty="0" err="1"/>
              <a:t>marginalised</a:t>
            </a:r>
            <a:r>
              <a:rPr lang="en-US" dirty="0"/>
              <a:t> communities in our country?</a:t>
            </a:r>
          </a:p>
          <a:p>
            <a:pPr marL="465750" lvl="1" indent="-285750">
              <a:buFont typeface="Arial" panose="020B0604020202020204" pitchFamily="34" charset="0"/>
              <a:buChar char="•"/>
            </a:pPr>
            <a:r>
              <a:rPr lang="en-US" dirty="0"/>
              <a:t>To what extent have we improved our </a:t>
            </a:r>
            <a:r>
              <a:rPr lang="en-MY" dirty="0"/>
              <a:t>decision-making processes on national level?</a:t>
            </a:r>
          </a:p>
          <a:p>
            <a:pPr marL="465750" lvl="1" indent="-285750">
              <a:buFont typeface="Arial" panose="020B0604020202020204" pitchFamily="34" charset="0"/>
              <a:buChar char="•"/>
            </a:pPr>
            <a:r>
              <a:rPr lang="en-US" dirty="0"/>
              <a:t>To what extent are we collaborating </a:t>
            </a:r>
            <a:r>
              <a:rPr lang="en-MY" dirty="0"/>
              <a:t>between units?</a:t>
            </a:r>
          </a:p>
          <a:p>
            <a:pPr marL="465750" lvl="1" indent="-285750">
              <a:buFont typeface="Arial" panose="020B0604020202020204" pitchFamily="34" charset="0"/>
              <a:buChar char="•"/>
            </a:pPr>
            <a:r>
              <a:rPr lang="en-US" dirty="0"/>
              <a:t>To what extent are we impacting the lives of others in the local communities where </a:t>
            </a:r>
            <a:r>
              <a:rPr lang="en-MY" dirty="0"/>
              <a:t>Scouting exists?</a:t>
            </a:r>
          </a:p>
        </p:txBody>
      </p:sp>
    </p:spTree>
    <p:extLst>
      <p:ext uri="{BB962C8B-B14F-4D97-AF65-F5344CB8AC3E}">
        <p14:creationId xmlns:p14="http://schemas.microsoft.com/office/powerpoint/2010/main" val="3806219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3EADB-4366-4AE1-933F-44B8F83241ED}"/>
              </a:ext>
            </a:extLst>
          </p:cNvPr>
          <p:cNvSpPr>
            <a:spLocks noGrp="1"/>
          </p:cNvSpPr>
          <p:nvPr>
            <p:ph type="title"/>
          </p:nvPr>
        </p:nvSpPr>
        <p:spPr/>
        <p:txBody>
          <a:bodyPr/>
          <a:lstStyle/>
          <a:p>
            <a:r>
              <a:rPr lang="en-MY" dirty="0"/>
              <a:t>Designing Key Performance Indicators (KPIs)</a:t>
            </a:r>
          </a:p>
        </p:txBody>
      </p:sp>
      <p:sp>
        <p:nvSpPr>
          <p:cNvPr id="3" name="Content Placeholder 2">
            <a:extLst>
              <a:ext uri="{FF2B5EF4-FFF2-40B4-BE49-F238E27FC236}">
                <a16:creationId xmlns:a16="http://schemas.microsoft.com/office/drawing/2014/main" id="{7E4BDACB-7E65-44D3-8A41-C7377AFA7DFA}"/>
              </a:ext>
            </a:extLst>
          </p:cNvPr>
          <p:cNvSpPr>
            <a:spLocks noGrp="1"/>
          </p:cNvSpPr>
          <p:nvPr>
            <p:ph idx="1"/>
          </p:nvPr>
        </p:nvSpPr>
        <p:spPr>
          <a:xfrm>
            <a:off x="533400" y="1419622"/>
            <a:ext cx="3886200" cy="2736304"/>
          </a:xfrm>
        </p:spPr>
        <p:txBody>
          <a:bodyPr/>
          <a:lstStyle/>
          <a:p>
            <a:r>
              <a:rPr lang="en-US" dirty="0"/>
              <a:t>KPIs is to collect information that</a:t>
            </a:r>
          </a:p>
          <a:p>
            <a:r>
              <a:rPr lang="en-US" dirty="0"/>
              <a:t>will ultimately help us in:</a:t>
            </a:r>
          </a:p>
          <a:p>
            <a:pPr marL="465750" lvl="1" indent="-285750">
              <a:buFont typeface="Arial" panose="020B0604020202020204" pitchFamily="34" charset="0"/>
              <a:buChar char="•"/>
            </a:pPr>
            <a:r>
              <a:rPr lang="en-US" dirty="0"/>
              <a:t>learning about the status of progress we’re making towards achieving our strategy, and based on this knowledge</a:t>
            </a:r>
          </a:p>
          <a:p>
            <a:pPr marL="465750" lvl="1" indent="-285750">
              <a:buFont typeface="Arial" panose="020B0604020202020204" pitchFamily="34" charset="0"/>
              <a:buChar char="•"/>
            </a:pPr>
            <a:r>
              <a:rPr lang="en-US" dirty="0"/>
              <a:t>making well-informed decisions that will lead towards improvement and better </a:t>
            </a:r>
            <a:r>
              <a:rPr lang="en-MY" dirty="0"/>
              <a:t>performance in our organisation</a:t>
            </a:r>
          </a:p>
        </p:txBody>
      </p:sp>
      <p:sp>
        <p:nvSpPr>
          <p:cNvPr id="4" name="Content Placeholder 3">
            <a:extLst>
              <a:ext uri="{FF2B5EF4-FFF2-40B4-BE49-F238E27FC236}">
                <a16:creationId xmlns:a16="http://schemas.microsoft.com/office/drawing/2014/main" id="{E245498A-2B9C-4FC3-BC4E-5826BD05C093}"/>
              </a:ext>
            </a:extLst>
          </p:cNvPr>
          <p:cNvSpPr>
            <a:spLocks noGrp="1"/>
          </p:cNvSpPr>
          <p:nvPr>
            <p:ph idx="13"/>
          </p:nvPr>
        </p:nvSpPr>
        <p:spPr>
          <a:xfrm>
            <a:off x="4800600" y="1203598"/>
            <a:ext cx="3886200" cy="2952328"/>
          </a:xfrm>
        </p:spPr>
        <p:txBody>
          <a:bodyPr/>
          <a:lstStyle/>
          <a:p>
            <a:r>
              <a:rPr lang="en-MY" b="1" dirty="0"/>
              <a:t>KPI checklist</a:t>
            </a:r>
          </a:p>
          <a:p>
            <a:pPr marL="465750" lvl="1" indent="-285750">
              <a:buFont typeface="Arial" panose="020B0604020202020204" pitchFamily="34" charset="0"/>
              <a:buChar char="•"/>
            </a:pPr>
            <a:r>
              <a:rPr lang="en-US" dirty="0"/>
              <a:t>Do we have a KPQ to which this indicator </a:t>
            </a:r>
            <a:r>
              <a:rPr lang="en-MY" dirty="0"/>
              <a:t>is associated?</a:t>
            </a:r>
          </a:p>
          <a:p>
            <a:pPr marL="465750" lvl="1" indent="-285750">
              <a:buFont typeface="Arial" panose="020B0604020202020204" pitchFamily="34" charset="0"/>
              <a:buChar char="•"/>
            </a:pPr>
            <a:r>
              <a:rPr lang="en-US" dirty="0"/>
              <a:t>Are there decisions this indicator would </a:t>
            </a:r>
            <a:r>
              <a:rPr lang="en-MY" dirty="0"/>
              <a:t>support?</a:t>
            </a:r>
          </a:p>
          <a:p>
            <a:pPr marL="465750" lvl="1" indent="-285750">
              <a:buFont typeface="Arial" panose="020B0604020202020204" pitchFamily="34" charset="0"/>
              <a:buChar char="•"/>
            </a:pPr>
            <a:r>
              <a:rPr lang="en-US" dirty="0"/>
              <a:t>Can we collect meaningful data for this </a:t>
            </a:r>
            <a:r>
              <a:rPr lang="en-MY" dirty="0"/>
              <a:t>indicator?</a:t>
            </a:r>
          </a:p>
          <a:p>
            <a:pPr marL="465750" lvl="1" indent="-285750">
              <a:buFont typeface="Arial" panose="020B0604020202020204" pitchFamily="34" charset="0"/>
              <a:buChar char="•"/>
            </a:pPr>
            <a:r>
              <a:rPr lang="en-US" dirty="0"/>
              <a:t>Does this indicator help us to answer our </a:t>
            </a:r>
            <a:r>
              <a:rPr lang="en-MY" dirty="0"/>
              <a:t>KPQ?</a:t>
            </a:r>
          </a:p>
          <a:p>
            <a:pPr marL="465750" lvl="1" indent="-285750">
              <a:buFont typeface="Arial" panose="020B0604020202020204" pitchFamily="34" charset="0"/>
              <a:buChar char="•"/>
            </a:pPr>
            <a:r>
              <a:rPr lang="en-US" dirty="0"/>
              <a:t>Does this indicator help us to make better </a:t>
            </a:r>
            <a:r>
              <a:rPr lang="en-MY" dirty="0"/>
              <a:t>decisions?</a:t>
            </a:r>
          </a:p>
          <a:p>
            <a:pPr marL="465750" lvl="1" indent="-285750">
              <a:buFont typeface="Arial" panose="020B0604020202020204" pitchFamily="34" charset="0"/>
              <a:buChar char="•"/>
            </a:pPr>
            <a:r>
              <a:rPr lang="en-US" dirty="0"/>
              <a:t>Are the assessment costs and efforts </a:t>
            </a:r>
            <a:r>
              <a:rPr lang="en-MY" dirty="0"/>
              <a:t>justified?</a:t>
            </a:r>
          </a:p>
        </p:txBody>
      </p:sp>
    </p:spTree>
    <p:extLst>
      <p:ext uri="{BB962C8B-B14F-4D97-AF65-F5344CB8AC3E}">
        <p14:creationId xmlns:p14="http://schemas.microsoft.com/office/powerpoint/2010/main" val="4153230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ABB60A-6725-40FC-A363-4C321710F845}"/>
              </a:ext>
            </a:extLst>
          </p:cNvPr>
          <p:cNvSpPr>
            <a:spLocks noGrp="1"/>
          </p:cNvSpPr>
          <p:nvPr>
            <p:ph type="title"/>
          </p:nvPr>
        </p:nvSpPr>
        <p:spPr/>
        <p:txBody>
          <a:bodyPr/>
          <a:lstStyle/>
          <a:p>
            <a:r>
              <a:rPr lang="en-MY" dirty="0"/>
              <a:t>KPI/KPQ example</a:t>
            </a:r>
          </a:p>
        </p:txBody>
      </p:sp>
      <p:graphicFrame>
        <p:nvGraphicFramePr>
          <p:cNvPr id="7" name="Content Placeholder 6">
            <a:extLst>
              <a:ext uri="{FF2B5EF4-FFF2-40B4-BE49-F238E27FC236}">
                <a16:creationId xmlns:a16="http://schemas.microsoft.com/office/drawing/2014/main" id="{F5B055F1-F4A5-46C8-A4C1-389983B7BC74}"/>
              </a:ext>
            </a:extLst>
          </p:cNvPr>
          <p:cNvGraphicFramePr>
            <a:graphicFrameLocks noGrp="1"/>
          </p:cNvGraphicFramePr>
          <p:nvPr>
            <p:ph idx="1"/>
            <p:extLst>
              <p:ext uri="{D42A27DB-BD31-4B8C-83A1-F6EECF244321}">
                <p14:modId xmlns:p14="http://schemas.microsoft.com/office/powerpoint/2010/main" val="2800560253"/>
              </p:ext>
            </p:extLst>
          </p:nvPr>
        </p:nvGraphicFramePr>
        <p:xfrm>
          <a:off x="269875" y="1184910"/>
          <a:ext cx="8604249" cy="2773680"/>
        </p:xfrm>
        <a:graphic>
          <a:graphicData uri="http://schemas.openxmlformats.org/drawingml/2006/table">
            <a:tbl>
              <a:tblPr firstRow="1" bandRow="1">
                <a:tableStyleId>{5C22544A-7EE6-4342-B048-85BDC9FD1C3A}</a:tableStyleId>
              </a:tblPr>
              <a:tblGrid>
                <a:gridCol w="2355473">
                  <a:extLst>
                    <a:ext uri="{9D8B030D-6E8A-4147-A177-3AD203B41FA5}">
                      <a16:colId xmlns:a16="http://schemas.microsoft.com/office/drawing/2014/main" val="3231225576"/>
                    </a:ext>
                  </a:extLst>
                </a:gridCol>
                <a:gridCol w="1562194">
                  <a:extLst>
                    <a:ext uri="{9D8B030D-6E8A-4147-A177-3AD203B41FA5}">
                      <a16:colId xmlns:a16="http://schemas.microsoft.com/office/drawing/2014/main" val="3730320987"/>
                    </a:ext>
                  </a:extLst>
                </a:gridCol>
                <a:gridCol w="1562194">
                  <a:extLst>
                    <a:ext uri="{9D8B030D-6E8A-4147-A177-3AD203B41FA5}">
                      <a16:colId xmlns:a16="http://schemas.microsoft.com/office/drawing/2014/main" val="2057749678"/>
                    </a:ext>
                  </a:extLst>
                </a:gridCol>
                <a:gridCol w="1562194">
                  <a:extLst>
                    <a:ext uri="{9D8B030D-6E8A-4147-A177-3AD203B41FA5}">
                      <a16:colId xmlns:a16="http://schemas.microsoft.com/office/drawing/2014/main" val="954283888"/>
                    </a:ext>
                  </a:extLst>
                </a:gridCol>
                <a:gridCol w="1562194">
                  <a:extLst>
                    <a:ext uri="{9D8B030D-6E8A-4147-A177-3AD203B41FA5}">
                      <a16:colId xmlns:a16="http://schemas.microsoft.com/office/drawing/2014/main" val="3723792386"/>
                    </a:ext>
                  </a:extLst>
                </a:gridCol>
              </a:tblGrid>
              <a:tr h="370840">
                <a:tc>
                  <a:txBody>
                    <a:bodyPr/>
                    <a:lstStyle/>
                    <a:p>
                      <a:pPr algn="ct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KPI</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l">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Strategic priority it corresponds to</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l">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KPQ it helps answer</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l">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Data collection method/frequency of collection</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l">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Person/team responsible for collection</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284447629"/>
                  </a:ext>
                </a:extLst>
              </a:tr>
              <a:tr h="370840">
                <a:tc>
                  <a:txBody>
                    <a:bodyPr/>
                    <a:lstStyle/>
                    <a:p>
                      <a:pPr algn="l">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By 2023, our Association will have increased membership in </a:t>
                      </a:r>
                      <a:r>
                        <a:rPr lang="en-US" sz="1400" b="1" dirty="0" err="1">
                          <a:effectLst/>
                          <a:latin typeface="Calibri" panose="020F0502020204030204" pitchFamily="34" charset="0"/>
                          <a:ea typeface="DengXian" panose="02010600030101010101" pitchFamily="2" charset="-122"/>
                          <a:cs typeface="Arial" panose="020B0604020202020204" pitchFamily="34" charset="0"/>
                        </a:rPr>
                        <a:t>marginalised</a:t>
                      </a:r>
                      <a:r>
                        <a:rPr lang="en-US" sz="1400" b="1" dirty="0">
                          <a:effectLst/>
                          <a:latin typeface="Calibri" panose="020F0502020204030204" pitchFamily="34" charset="0"/>
                          <a:ea typeface="DengXian" panose="02010600030101010101" pitchFamily="2" charset="-122"/>
                          <a:cs typeface="Arial" panose="020B0604020202020204" pitchFamily="34" charset="0"/>
                        </a:rPr>
                        <a:t> communities by 10%.</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algn="l">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Membership Growth</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l">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How well are we reaching out to </a:t>
                      </a:r>
                      <a:r>
                        <a:rPr lang="en-US" sz="1400" dirty="0" err="1">
                          <a:effectLst/>
                          <a:latin typeface="Calibri" panose="020F0502020204030204" pitchFamily="34" charset="0"/>
                          <a:ea typeface="DengXian" panose="02010600030101010101" pitchFamily="2" charset="-122"/>
                          <a:cs typeface="Arial" panose="020B0604020202020204" pitchFamily="34" charset="0"/>
                        </a:rPr>
                        <a:t>marginalised</a:t>
                      </a:r>
                      <a:r>
                        <a:rPr lang="en-US" sz="1400" dirty="0">
                          <a:effectLst/>
                          <a:latin typeface="Calibri" panose="020F0502020204030204" pitchFamily="34" charset="0"/>
                          <a:ea typeface="DengXian" panose="02010600030101010101" pitchFamily="2" charset="-122"/>
                          <a:cs typeface="Arial" panose="020B0604020202020204" pitchFamily="34" charset="0"/>
                        </a:rPr>
                        <a:t> communities?</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l">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Census data from our local units/annual basis. </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l">
                        <a:spcBef>
                          <a:spcPts val="1200"/>
                        </a:spcBef>
                        <a:spcAft>
                          <a:spcPts val="0"/>
                        </a:spcAft>
                      </a:pPr>
                      <a:r>
                        <a:rPr lang="en-US" sz="1400">
                          <a:effectLst/>
                          <a:latin typeface="Calibri" panose="020F0502020204030204" pitchFamily="34" charset="0"/>
                          <a:ea typeface="DengXian" panose="02010600030101010101" pitchFamily="2" charset="-122"/>
                          <a:cs typeface="Arial" panose="020B0604020202020204" pitchFamily="34" charset="0"/>
                        </a:rPr>
                        <a:t>Membership Growth Task Force. </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127272604"/>
                  </a:ext>
                </a:extLst>
              </a:tr>
              <a:tr h="370840">
                <a:tc>
                  <a:txBody>
                    <a:bodyPr/>
                    <a:lstStyle/>
                    <a:p>
                      <a:pPr algn="l">
                        <a:spcBef>
                          <a:spcPts val="1200"/>
                        </a:spcBef>
                        <a:spcAft>
                          <a:spcPts val="0"/>
                        </a:spcAft>
                      </a:pPr>
                      <a:r>
                        <a:rPr lang="en-US" sz="1400" b="1">
                          <a:effectLst/>
                          <a:latin typeface="Calibri" panose="020F0502020204030204" pitchFamily="34" charset="0"/>
                          <a:ea typeface="DengXian" panose="02010600030101010101" pitchFamily="2" charset="-122"/>
                          <a:cs typeface="Arial" panose="020B0604020202020204" pitchFamily="34" charset="0"/>
                        </a:rPr>
                        <a:t>By 2023, 90% of our units will be implementing our new Youth Programme, that has a strong focus on catering for diverse needs of our members.</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algn="l">
                        <a:spcBef>
                          <a:spcPts val="1200"/>
                        </a:spcBef>
                        <a:spcAft>
                          <a:spcPts val="0"/>
                        </a:spcAft>
                      </a:pPr>
                      <a:r>
                        <a:rPr lang="en-US" sz="1400">
                          <a:effectLst/>
                          <a:latin typeface="Calibri" panose="020F0502020204030204" pitchFamily="34" charset="0"/>
                          <a:ea typeface="DengXian" panose="02010600030101010101" pitchFamily="2" charset="-122"/>
                          <a:cs typeface="Arial" panose="020B0604020202020204" pitchFamily="34" charset="0"/>
                        </a:rPr>
                        <a:t>Membership Diversity</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l">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To what extend are we delivering a </a:t>
                      </a:r>
                      <a:r>
                        <a:rPr lang="en-US" sz="1400" dirty="0" err="1">
                          <a:effectLst/>
                          <a:latin typeface="Calibri" panose="020F0502020204030204" pitchFamily="34" charset="0"/>
                          <a:ea typeface="DengXian" panose="02010600030101010101" pitchFamily="2" charset="-122"/>
                          <a:cs typeface="Arial" panose="020B0604020202020204" pitchFamily="34" charset="0"/>
                        </a:rPr>
                        <a:t>programme</a:t>
                      </a:r>
                      <a:r>
                        <a:rPr lang="en-US" sz="1400" dirty="0">
                          <a:effectLst/>
                          <a:latin typeface="Calibri" panose="020F0502020204030204" pitchFamily="34" charset="0"/>
                          <a:ea typeface="DengXian" panose="02010600030101010101" pitchFamily="2" charset="-122"/>
                          <a:cs typeface="Arial" panose="020B0604020202020204" pitchFamily="34" charset="0"/>
                        </a:rPr>
                        <a:t> that caters for the diverse needs of our membership?</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l">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Annual survey with local unit leaders/biannual basis. </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l">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Youth </a:t>
                      </a:r>
                      <a:r>
                        <a:rPr lang="en-US" sz="1400" dirty="0" err="1">
                          <a:effectLst/>
                          <a:latin typeface="Calibri" panose="020F0502020204030204" pitchFamily="34" charset="0"/>
                          <a:ea typeface="DengXian" panose="02010600030101010101" pitchFamily="2" charset="-122"/>
                          <a:cs typeface="Arial" panose="020B0604020202020204" pitchFamily="34" charset="0"/>
                        </a:rPr>
                        <a:t>Programme</a:t>
                      </a:r>
                      <a:r>
                        <a:rPr lang="en-US" sz="1400" dirty="0">
                          <a:effectLst/>
                          <a:latin typeface="Calibri" panose="020F0502020204030204" pitchFamily="34" charset="0"/>
                          <a:ea typeface="DengXian" panose="02010600030101010101" pitchFamily="2" charset="-122"/>
                          <a:cs typeface="Arial" panose="020B0604020202020204" pitchFamily="34" charset="0"/>
                        </a:rPr>
                        <a:t> Team.</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366838028"/>
                  </a:ext>
                </a:extLst>
              </a:tr>
            </a:tbl>
          </a:graphicData>
        </a:graphic>
      </p:graphicFrame>
    </p:spTree>
    <p:extLst>
      <p:ext uri="{BB962C8B-B14F-4D97-AF65-F5344CB8AC3E}">
        <p14:creationId xmlns:p14="http://schemas.microsoft.com/office/powerpoint/2010/main" val="2736292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F185B60E-EAA8-41D5-AFA4-63B8C6C3971B}"/>
              </a:ext>
            </a:extLst>
          </p:cNvPr>
          <p:cNvGraphicFramePr>
            <a:graphicFrameLocks noGrp="1"/>
          </p:cNvGraphicFramePr>
          <p:nvPr>
            <p:ph idx="1"/>
            <p:extLst>
              <p:ext uri="{D42A27DB-BD31-4B8C-83A1-F6EECF244321}">
                <p14:modId xmlns:p14="http://schemas.microsoft.com/office/powerpoint/2010/main" val="1608401765"/>
              </p:ext>
            </p:extLst>
          </p:nvPr>
        </p:nvGraphicFramePr>
        <p:xfrm>
          <a:off x="0" y="1188799"/>
          <a:ext cx="9144001" cy="3954701"/>
        </p:xfrm>
        <a:graphic>
          <a:graphicData uri="http://schemas.openxmlformats.org/drawingml/2006/table">
            <a:tbl>
              <a:tblPr firstRow="1" bandRow="1">
                <a:tableStyleId>{5C22544A-7EE6-4342-B048-85BDC9FD1C3A}</a:tableStyleId>
              </a:tblPr>
              <a:tblGrid>
                <a:gridCol w="1317356">
                  <a:extLst>
                    <a:ext uri="{9D8B030D-6E8A-4147-A177-3AD203B41FA5}">
                      <a16:colId xmlns:a16="http://schemas.microsoft.com/office/drawing/2014/main" val="1992715270"/>
                    </a:ext>
                  </a:extLst>
                </a:gridCol>
                <a:gridCol w="3642101">
                  <a:extLst>
                    <a:ext uri="{9D8B030D-6E8A-4147-A177-3AD203B41FA5}">
                      <a16:colId xmlns:a16="http://schemas.microsoft.com/office/drawing/2014/main" val="3679894297"/>
                    </a:ext>
                  </a:extLst>
                </a:gridCol>
                <a:gridCol w="4184544">
                  <a:extLst>
                    <a:ext uri="{9D8B030D-6E8A-4147-A177-3AD203B41FA5}">
                      <a16:colId xmlns:a16="http://schemas.microsoft.com/office/drawing/2014/main" val="404643898"/>
                    </a:ext>
                  </a:extLst>
                </a:gridCol>
              </a:tblGrid>
              <a:tr h="245779">
                <a:tc>
                  <a:txBody>
                    <a:bodyPr/>
                    <a:lstStyle/>
                    <a:p>
                      <a:pP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 </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algn="ct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Monitoring</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lgn="ct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Evaluation</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956748724"/>
                  </a:ext>
                </a:extLst>
              </a:tr>
              <a:tr h="654245">
                <a:tc>
                  <a:txBody>
                    <a:bodyPr/>
                    <a:lstStyle/>
                    <a:p>
                      <a:pPr algn="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Timeline</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Continual collection of information, throughout </a:t>
                      </a:r>
                      <a:r>
                        <a:rPr lang="en-US" sz="1400" dirty="0" err="1">
                          <a:effectLst/>
                          <a:latin typeface="Calibri" panose="020F0502020204030204" pitchFamily="34" charset="0"/>
                          <a:ea typeface="DengXian" panose="02010600030101010101" pitchFamily="2" charset="-122"/>
                          <a:cs typeface="Arial" panose="020B0604020202020204" pitchFamily="34" charset="0"/>
                        </a:rPr>
                        <a:t>programme</a:t>
                      </a:r>
                      <a:r>
                        <a:rPr lang="en-US" sz="1400" dirty="0">
                          <a:effectLst/>
                          <a:latin typeface="Calibri" panose="020F0502020204030204" pitchFamily="34" charset="0"/>
                          <a:ea typeface="DengXian" panose="02010600030101010101" pitchFamily="2" charset="-122"/>
                          <a:cs typeface="Arial" panose="020B0604020202020204" pitchFamily="34" charset="0"/>
                        </a:rPr>
                        <a:t>/project</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spcBef>
                          <a:spcPts val="1200"/>
                        </a:spcBef>
                        <a:spcAft>
                          <a:spcPts val="0"/>
                        </a:spcAft>
                      </a:pPr>
                      <a:r>
                        <a:rPr lang="en-US" sz="1400">
                          <a:effectLst/>
                          <a:latin typeface="Calibri" panose="020F0502020204030204" pitchFamily="34" charset="0"/>
                          <a:ea typeface="DengXian" panose="02010600030101010101" pitchFamily="2" charset="-122"/>
                          <a:cs typeface="Arial" panose="020B0604020202020204" pitchFamily="34" charset="0"/>
                        </a:rPr>
                        <a:t>Periodic review at a significant point in the project. End of project, Mid-term and Change of Phase</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701989352"/>
                  </a:ext>
                </a:extLst>
              </a:tr>
              <a:tr h="245779">
                <a:tc>
                  <a:txBody>
                    <a:bodyPr/>
                    <a:lstStyle/>
                    <a:p>
                      <a:pPr algn="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Focus</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Measures activity (Outputs) </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spcBef>
                          <a:spcPts val="1200"/>
                        </a:spcBef>
                        <a:spcAft>
                          <a:spcPts val="0"/>
                        </a:spcAft>
                      </a:pPr>
                      <a:r>
                        <a:rPr lang="en-US" sz="1400">
                          <a:effectLst/>
                          <a:latin typeface="Calibri" panose="020F0502020204030204" pitchFamily="34" charset="0"/>
                          <a:ea typeface="DengXian" panose="02010600030101010101" pitchFamily="2" charset="-122"/>
                          <a:cs typeface="Arial" panose="020B0604020202020204" pitchFamily="34" charset="0"/>
                        </a:rPr>
                        <a:t>Evaluates success (Outcomes)</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4043531845"/>
                  </a:ext>
                </a:extLst>
              </a:tr>
              <a:tr h="1580005">
                <a:tc>
                  <a:txBody>
                    <a:bodyPr/>
                    <a:lstStyle/>
                    <a:p>
                      <a:pPr algn="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Purpose</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Progress tracker</a:t>
                      </a:r>
                      <a:br>
                        <a:rPr lang="en-US" sz="1400" dirty="0">
                          <a:effectLst/>
                          <a:latin typeface="Calibri" panose="020F0502020204030204" pitchFamily="34" charset="0"/>
                          <a:ea typeface="DengXian" panose="02010600030101010101" pitchFamily="2" charset="-122"/>
                          <a:cs typeface="Arial" panose="020B0604020202020204" pitchFamily="34" charset="0"/>
                        </a:rPr>
                      </a:br>
                      <a:r>
                        <a:rPr lang="en-US" sz="1400" dirty="0">
                          <a:effectLst/>
                          <a:latin typeface="Calibri" panose="020F0502020204030204" pitchFamily="34" charset="0"/>
                          <a:ea typeface="DengXian" panose="02010600030101010101" pitchFamily="2" charset="-122"/>
                          <a:cs typeface="Arial" panose="020B0604020202020204" pitchFamily="34" charset="0"/>
                        </a:rPr>
                        <a:t>Asks whether the project is being implemented as planned – are we on the right track</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Reflection and correction – </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p>
                      <a:pP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Asks whether the activities (outputs) have resulted in achieving the objectives (outcomes) and contributed to the goal</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p>
                      <a:pP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Whether the project is successful</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874515423"/>
                  </a:ext>
                </a:extLst>
              </a:tr>
              <a:tr h="737336">
                <a:tc>
                  <a:txBody>
                    <a:bodyPr/>
                    <a:lstStyle/>
                    <a:p>
                      <a:pPr algn="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Stakeholders</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spcBef>
                          <a:spcPts val="1200"/>
                        </a:spcBef>
                        <a:spcAft>
                          <a:spcPts val="0"/>
                        </a:spcAft>
                      </a:pPr>
                      <a:r>
                        <a:rPr lang="en-US" sz="1400">
                          <a:effectLst/>
                          <a:latin typeface="Calibri" panose="020F0502020204030204" pitchFamily="34" charset="0"/>
                          <a:ea typeface="DengXian" panose="02010600030101010101" pitchFamily="2" charset="-122"/>
                          <a:cs typeface="Arial" panose="020B0604020202020204" pitchFamily="34" charset="0"/>
                        </a:rPr>
                        <a:t>Often uses people inside the project</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Uses a mix of people from inside and outside the project, including those who (should) have been impacted by the project</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409175142"/>
                  </a:ext>
                </a:extLst>
              </a:tr>
              <a:tr h="491557">
                <a:tc>
                  <a:txBody>
                    <a:bodyPr/>
                    <a:lstStyle/>
                    <a:p>
                      <a:pPr algn="r">
                        <a:spcBef>
                          <a:spcPts val="1200"/>
                        </a:spcBef>
                        <a:spcAft>
                          <a:spcPts val="0"/>
                        </a:spcAft>
                      </a:pPr>
                      <a:r>
                        <a:rPr lang="en-US" sz="1400" b="1" dirty="0">
                          <a:effectLst/>
                          <a:latin typeface="Calibri" panose="020F0502020204030204" pitchFamily="34" charset="0"/>
                          <a:ea typeface="DengXian" panose="02010600030101010101" pitchFamily="2" charset="-122"/>
                          <a:cs typeface="Arial" panose="020B0604020202020204" pitchFamily="34" charset="0"/>
                        </a:rPr>
                        <a:t>Results</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spcBef>
                          <a:spcPts val="1200"/>
                        </a:spcBef>
                        <a:spcAft>
                          <a:spcPts val="0"/>
                        </a:spcAft>
                      </a:pPr>
                      <a:r>
                        <a:rPr lang="en-US" sz="1400">
                          <a:effectLst/>
                          <a:latin typeface="Calibri" panose="020F0502020204030204" pitchFamily="34" charset="0"/>
                          <a:ea typeface="DengXian" panose="02010600030101010101" pitchFamily="2" charset="-122"/>
                          <a:cs typeface="Arial" panose="020B0604020202020204" pitchFamily="34" charset="0"/>
                        </a:rPr>
                        <a:t>May result in minor action to correct the situation</a:t>
                      </a:r>
                      <a:endParaRPr lang="en-MY" sz="14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tc>
                  <a:txBody>
                    <a:bodyPr/>
                    <a:lstStyle/>
                    <a:p>
                      <a:pPr>
                        <a:spcBef>
                          <a:spcPts val="1200"/>
                        </a:spcBef>
                        <a:spcAft>
                          <a:spcPts val="0"/>
                        </a:spcAft>
                      </a:pPr>
                      <a:r>
                        <a:rPr lang="en-US" sz="1400" dirty="0">
                          <a:effectLst/>
                          <a:latin typeface="Calibri" panose="020F0502020204030204" pitchFamily="34" charset="0"/>
                          <a:ea typeface="DengXian" panose="02010600030101010101" pitchFamily="2" charset="-122"/>
                          <a:cs typeface="Arial" panose="020B0604020202020204" pitchFamily="34" charset="0"/>
                        </a:rPr>
                        <a:t>May result in major strategy change</a:t>
                      </a:r>
                      <a:endParaRPr lang="en-MY" sz="1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598364703"/>
                  </a:ext>
                </a:extLst>
              </a:tr>
            </a:tbl>
          </a:graphicData>
        </a:graphic>
      </p:graphicFrame>
      <p:pic>
        <p:nvPicPr>
          <p:cNvPr id="5" name="Picture 4">
            <a:extLst>
              <a:ext uri="{FF2B5EF4-FFF2-40B4-BE49-F238E27FC236}">
                <a16:creationId xmlns:a16="http://schemas.microsoft.com/office/drawing/2014/main" id="{6CB7267D-F626-4240-A024-4B191EF64056}"/>
              </a:ext>
            </a:extLst>
          </p:cNvPr>
          <p:cNvPicPr>
            <a:picLocks noChangeAspect="1"/>
          </p:cNvPicPr>
          <p:nvPr/>
        </p:nvPicPr>
        <p:blipFill>
          <a:blip r:embed="rId2"/>
          <a:stretch>
            <a:fillRect/>
          </a:stretch>
        </p:blipFill>
        <p:spPr>
          <a:xfrm>
            <a:off x="0" y="0"/>
            <a:ext cx="9144000" cy="937160"/>
          </a:xfrm>
          <a:prstGeom prst="rect">
            <a:avLst/>
          </a:prstGeom>
        </p:spPr>
      </p:pic>
      <p:sp>
        <p:nvSpPr>
          <p:cNvPr id="6" name="TextBox 5">
            <a:extLst>
              <a:ext uri="{FF2B5EF4-FFF2-40B4-BE49-F238E27FC236}">
                <a16:creationId xmlns:a16="http://schemas.microsoft.com/office/drawing/2014/main" id="{202B08F3-88ED-4ADF-93EB-454DCF6C7171}"/>
              </a:ext>
            </a:extLst>
          </p:cNvPr>
          <p:cNvSpPr txBox="1"/>
          <p:nvPr/>
        </p:nvSpPr>
        <p:spPr>
          <a:xfrm>
            <a:off x="-108520" y="-236562"/>
            <a:ext cx="1297150" cy="1569660"/>
          </a:xfrm>
          <a:prstGeom prst="rect">
            <a:avLst/>
          </a:prstGeom>
          <a:noFill/>
        </p:spPr>
        <p:txBody>
          <a:bodyPr wrap="none" rtlCol="0">
            <a:spAutoFit/>
          </a:bodyPr>
          <a:lstStyle/>
          <a:p>
            <a:r>
              <a:rPr lang="en-MY" sz="9600" spc="-1000" dirty="0">
                <a:solidFill>
                  <a:schemeClr val="bg1"/>
                </a:solidFill>
              </a:rPr>
              <a:t>10</a:t>
            </a:r>
          </a:p>
        </p:txBody>
      </p:sp>
      <p:sp>
        <p:nvSpPr>
          <p:cNvPr id="7" name="タイトル 1">
            <a:extLst>
              <a:ext uri="{FF2B5EF4-FFF2-40B4-BE49-F238E27FC236}">
                <a16:creationId xmlns:a16="http://schemas.microsoft.com/office/drawing/2014/main" id="{44BA486C-14C4-414F-91C6-C9F2E95E61B6}"/>
              </a:ext>
            </a:extLst>
          </p:cNvPr>
          <p:cNvSpPr txBox="1">
            <a:spLocks/>
          </p:cNvSpPr>
          <p:nvPr/>
        </p:nvSpPr>
        <p:spPr>
          <a:xfrm>
            <a:off x="1434053" y="458311"/>
            <a:ext cx="6738347" cy="648072"/>
          </a:xfrm>
          <a:prstGeom prst="rect">
            <a:avLst/>
          </a:prstGeom>
        </p:spPr>
        <p:txBody>
          <a:bodyPr lIns="0" tIns="46800" rIns="0" bIns="46800" anchor="t"/>
          <a:lstStyle>
            <a:lvl1pPr algn="l" defTabSz="914400" rtl="0" eaLnBrk="1" latinLnBrk="0" hangingPunct="1">
              <a:lnSpc>
                <a:spcPct val="100000"/>
              </a:lnSpc>
              <a:spcBef>
                <a:spcPct val="0"/>
              </a:spcBef>
              <a:spcAft>
                <a:spcPts val="0"/>
              </a:spcAft>
              <a:buNone/>
              <a:defRPr kumimoji="1" sz="2400" b="1" kern="1200" baseline="0">
                <a:solidFill>
                  <a:schemeClr val="tx2"/>
                </a:solidFill>
                <a:effectLst/>
                <a:latin typeface="+mj-lt"/>
                <a:ea typeface="+mj-ea"/>
                <a:cs typeface="+mj-cs"/>
              </a:defRPr>
            </a:lvl1pPr>
          </a:lstStyle>
          <a:p>
            <a:r>
              <a:rPr lang="en-US" altLang="ja-JP" dirty="0">
                <a:solidFill>
                  <a:schemeClr val="bg1"/>
                </a:solidFill>
              </a:rPr>
              <a:t>Monitoring and Evaluation</a:t>
            </a:r>
            <a:endParaRPr lang="ja-JP" altLang="en-US" dirty="0">
              <a:solidFill>
                <a:schemeClr val="bg1"/>
              </a:solidFill>
            </a:endParaRPr>
          </a:p>
        </p:txBody>
      </p:sp>
    </p:spTree>
    <p:extLst>
      <p:ext uri="{BB962C8B-B14F-4D97-AF65-F5344CB8AC3E}">
        <p14:creationId xmlns:p14="http://schemas.microsoft.com/office/powerpoint/2010/main" val="1568159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4CEDA-7B23-4267-AE02-9A031545681F}"/>
              </a:ext>
            </a:extLst>
          </p:cNvPr>
          <p:cNvSpPr>
            <a:spLocks noGrp="1"/>
          </p:cNvSpPr>
          <p:nvPr>
            <p:ph idx="1"/>
          </p:nvPr>
        </p:nvSpPr>
        <p:spPr/>
        <p:txBody>
          <a:bodyPr/>
          <a:lstStyle/>
          <a:p>
            <a:pPr marL="465750" lvl="1" indent="-285750">
              <a:buFont typeface="Arial" panose="020B0604020202020204" pitchFamily="34" charset="0"/>
              <a:buChar char="•"/>
            </a:pPr>
            <a:r>
              <a:rPr lang="en-MY" dirty="0"/>
              <a:t>Appoint a Plan Monitor/Champion</a:t>
            </a:r>
          </a:p>
          <a:p>
            <a:pPr marL="825750" lvl="2" indent="-285750">
              <a:buFont typeface="Arial" panose="020B0604020202020204" pitchFamily="34" charset="0"/>
              <a:buChar char="•"/>
            </a:pPr>
            <a:r>
              <a:rPr lang="en-MY" dirty="0"/>
              <a:t>A strategic planning committee member</a:t>
            </a:r>
          </a:p>
          <a:p>
            <a:pPr marL="825750" lvl="2" indent="-285750">
              <a:buFont typeface="Arial" panose="020B0604020202020204" pitchFamily="34" charset="0"/>
              <a:buChar char="•"/>
            </a:pPr>
            <a:r>
              <a:rPr lang="en-MY" dirty="0"/>
              <a:t>Report to the membership and the board in regular basis</a:t>
            </a:r>
          </a:p>
          <a:p>
            <a:pPr marL="825750" lvl="2" indent="-285750">
              <a:buFont typeface="Arial" panose="020B0604020202020204" pitchFamily="34" charset="0"/>
              <a:buChar char="•"/>
            </a:pPr>
            <a:r>
              <a:rPr lang="en-MY" dirty="0"/>
              <a:t>Need to work closely with the leadership, committees, task forces</a:t>
            </a:r>
          </a:p>
        </p:txBody>
      </p:sp>
      <p:sp>
        <p:nvSpPr>
          <p:cNvPr id="4" name="Content Placeholder 3">
            <a:extLst>
              <a:ext uri="{FF2B5EF4-FFF2-40B4-BE49-F238E27FC236}">
                <a16:creationId xmlns:a16="http://schemas.microsoft.com/office/drawing/2014/main" id="{EEC2EBD2-0DD0-4FD3-96CC-8B976521E37E}"/>
              </a:ext>
            </a:extLst>
          </p:cNvPr>
          <p:cNvSpPr>
            <a:spLocks noGrp="1"/>
          </p:cNvSpPr>
          <p:nvPr>
            <p:ph idx="13"/>
          </p:nvPr>
        </p:nvSpPr>
        <p:spPr/>
        <p:txBody>
          <a:bodyPr/>
          <a:lstStyle/>
          <a:p>
            <a:pPr marL="465750" lvl="1" indent="-285750">
              <a:buFont typeface="Arial" panose="020B0604020202020204" pitchFamily="34" charset="0"/>
              <a:buChar char="•"/>
            </a:pPr>
            <a:r>
              <a:rPr lang="en-MY" dirty="0"/>
              <a:t>Develop reporting framework</a:t>
            </a:r>
          </a:p>
          <a:p>
            <a:pPr marL="465750" lvl="1" indent="-285750">
              <a:buFont typeface="Arial" panose="020B0604020202020204" pitchFamily="34" charset="0"/>
              <a:buChar char="•"/>
            </a:pPr>
            <a:r>
              <a:rPr lang="en-MY" dirty="0"/>
              <a:t>Celebrate and showcase the success</a:t>
            </a:r>
          </a:p>
          <a:p>
            <a:pPr marL="465750" lvl="1" indent="-285750">
              <a:buFont typeface="Arial" panose="020B0604020202020204" pitchFamily="34" charset="0"/>
              <a:buChar char="•"/>
            </a:pPr>
            <a:r>
              <a:rPr lang="en-MY" dirty="0"/>
              <a:t>Performance driven culture</a:t>
            </a:r>
          </a:p>
        </p:txBody>
      </p:sp>
      <p:pic>
        <p:nvPicPr>
          <p:cNvPr id="5" name="Picture 4">
            <a:extLst>
              <a:ext uri="{FF2B5EF4-FFF2-40B4-BE49-F238E27FC236}">
                <a16:creationId xmlns:a16="http://schemas.microsoft.com/office/drawing/2014/main" id="{CBFA58F4-E0E6-47D4-925C-416E71DE6E8B}"/>
              </a:ext>
            </a:extLst>
          </p:cNvPr>
          <p:cNvPicPr>
            <a:picLocks noChangeAspect="1"/>
          </p:cNvPicPr>
          <p:nvPr/>
        </p:nvPicPr>
        <p:blipFill>
          <a:blip r:embed="rId2"/>
          <a:stretch>
            <a:fillRect/>
          </a:stretch>
        </p:blipFill>
        <p:spPr>
          <a:xfrm>
            <a:off x="0" y="0"/>
            <a:ext cx="9144000" cy="937160"/>
          </a:xfrm>
          <a:prstGeom prst="rect">
            <a:avLst/>
          </a:prstGeom>
        </p:spPr>
      </p:pic>
      <p:sp>
        <p:nvSpPr>
          <p:cNvPr id="6" name="TextBox 5">
            <a:extLst>
              <a:ext uri="{FF2B5EF4-FFF2-40B4-BE49-F238E27FC236}">
                <a16:creationId xmlns:a16="http://schemas.microsoft.com/office/drawing/2014/main" id="{2BC8A068-566B-42E2-96B2-DED24B47F7B5}"/>
              </a:ext>
            </a:extLst>
          </p:cNvPr>
          <p:cNvSpPr txBox="1"/>
          <p:nvPr/>
        </p:nvSpPr>
        <p:spPr>
          <a:xfrm>
            <a:off x="-108520" y="-236562"/>
            <a:ext cx="1205779" cy="1569660"/>
          </a:xfrm>
          <a:prstGeom prst="rect">
            <a:avLst/>
          </a:prstGeom>
          <a:noFill/>
        </p:spPr>
        <p:txBody>
          <a:bodyPr wrap="none" rtlCol="0">
            <a:spAutoFit/>
          </a:bodyPr>
          <a:lstStyle/>
          <a:p>
            <a:r>
              <a:rPr lang="en-MY" sz="9600" spc="-1000" dirty="0">
                <a:solidFill>
                  <a:schemeClr val="bg1"/>
                </a:solidFill>
              </a:rPr>
              <a:t>11</a:t>
            </a:r>
          </a:p>
        </p:txBody>
      </p:sp>
      <p:sp>
        <p:nvSpPr>
          <p:cNvPr id="7" name="タイトル 1">
            <a:extLst>
              <a:ext uri="{FF2B5EF4-FFF2-40B4-BE49-F238E27FC236}">
                <a16:creationId xmlns:a16="http://schemas.microsoft.com/office/drawing/2014/main" id="{99F94D97-745E-4691-9486-44B99D39D615}"/>
              </a:ext>
            </a:extLst>
          </p:cNvPr>
          <p:cNvSpPr txBox="1">
            <a:spLocks/>
          </p:cNvSpPr>
          <p:nvPr/>
        </p:nvSpPr>
        <p:spPr>
          <a:xfrm>
            <a:off x="1434053" y="458311"/>
            <a:ext cx="6738347" cy="648072"/>
          </a:xfrm>
          <a:prstGeom prst="rect">
            <a:avLst/>
          </a:prstGeom>
        </p:spPr>
        <p:txBody>
          <a:bodyPr lIns="0" tIns="46800" rIns="0" bIns="46800" anchor="t"/>
          <a:lstStyle>
            <a:lvl1pPr algn="l" defTabSz="914400" rtl="0" eaLnBrk="1" latinLnBrk="0" hangingPunct="1">
              <a:lnSpc>
                <a:spcPct val="100000"/>
              </a:lnSpc>
              <a:spcBef>
                <a:spcPct val="0"/>
              </a:spcBef>
              <a:spcAft>
                <a:spcPts val="0"/>
              </a:spcAft>
              <a:buNone/>
              <a:defRPr kumimoji="1" sz="2400" b="1" kern="1200" baseline="0">
                <a:solidFill>
                  <a:schemeClr val="tx2"/>
                </a:solidFill>
                <a:effectLst/>
                <a:latin typeface="+mj-lt"/>
                <a:ea typeface="+mj-ea"/>
                <a:cs typeface="+mj-cs"/>
              </a:defRPr>
            </a:lvl1pPr>
          </a:lstStyle>
          <a:p>
            <a:r>
              <a:rPr lang="en-US" altLang="ja-JP" dirty="0">
                <a:solidFill>
                  <a:schemeClr val="bg1"/>
                </a:solidFill>
              </a:rPr>
              <a:t>Reporting on your performance</a:t>
            </a:r>
            <a:endParaRPr lang="ja-JP" altLang="en-US" dirty="0">
              <a:solidFill>
                <a:schemeClr val="bg1"/>
              </a:solidFill>
            </a:endParaRPr>
          </a:p>
        </p:txBody>
      </p:sp>
    </p:spTree>
    <p:extLst>
      <p:ext uri="{BB962C8B-B14F-4D97-AF65-F5344CB8AC3E}">
        <p14:creationId xmlns:p14="http://schemas.microsoft.com/office/powerpoint/2010/main" val="1545877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3E31A-F581-454B-8712-C1F20333CB61}"/>
              </a:ext>
            </a:extLst>
          </p:cNvPr>
          <p:cNvSpPr>
            <a:spLocks noGrp="1"/>
          </p:cNvSpPr>
          <p:nvPr>
            <p:ph type="title"/>
          </p:nvPr>
        </p:nvSpPr>
        <p:spPr/>
        <p:txBody>
          <a:bodyPr/>
          <a:lstStyle/>
          <a:p>
            <a:r>
              <a:rPr lang="en-US" dirty="0"/>
              <a:t>11 Steps, from planning to evaluation </a:t>
            </a:r>
            <a:endParaRPr lang="en-MY" dirty="0"/>
          </a:p>
        </p:txBody>
      </p:sp>
      <p:sp>
        <p:nvSpPr>
          <p:cNvPr id="3" name="Content Placeholder 2">
            <a:extLst>
              <a:ext uri="{FF2B5EF4-FFF2-40B4-BE49-F238E27FC236}">
                <a16:creationId xmlns:a16="http://schemas.microsoft.com/office/drawing/2014/main" id="{EE44DAF5-EA1B-4CE0-A894-D96141C5B2B6}"/>
              </a:ext>
            </a:extLst>
          </p:cNvPr>
          <p:cNvSpPr>
            <a:spLocks noGrp="1"/>
          </p:cNvSpPr>
          <p:nvPr>
            <p:ph idx="1"/>
          </p:nvPr>
        </p:nvSpPr>
        <p:spPr/>
        <p:txBody>
          <a:bodyPr/>
          <a:lstStyle/>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1: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Choosing The Right Time</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2: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Building The Team</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3: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Reviewing Your NSO’s   		Mission And Vision</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4:</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 	Analysing The Current 		Situation Of Your NSO</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5: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	Developing Your NSO’s 		Strategic Plan</a:t>
            </a:r>
          </a:p>
          <a:p>
            <a:endParaRPr lang="en-MY" dirty="0"/>
          </a:p>
        </p:txBody>
      </p:sp>
      <p:sp>
        <p:nvSpPr>
          <p:cNvPr id="4" name="Content Placeholder 3">
            <a:extLst>
              <a:ext uri="{FF2B5EF4-FFF2-40B4-BE49-F238E27FC236}">
                <a16:creationId xmlns:a16="http://schemas.microsoft.com/office/drawing/2014/main" id="{4A9A20C1-38EC-4EBD-8B18-1EE7102FCA6F}"/>
              </a:ext>
            </a:extLst>
          </p:cNvPr>
          <p:cNvSpPr>
            <a:spLocks noGrp="1"/>
          </p:cNvSpPr>
          <p:nvPr>
            <p:ph idx="13"/>
          </p:nvPr>
        </p:nvSpPr>
        <p:spPr>
          <a:xfrm>
            <a:off x="4806752" y="1618134"/>
            <a:ext cx="3886200" cy="3257872"/>
          </a:xfrm>
        </p:spPr>
        <p:txBody>
          <a:bodyPr/>
          <a:lstStyle/>
          <a:p>
            <a:pPr>
              <a:lnSpc>
                <a:spcPts val="2800"/>
              </a:lnSpc>
            </a:pPr>
            <a:r>
              <a:rPr lang="en-GB" altLang="ja-JP" b="1" dirty="0">
                <a:latin typeface="Helvetica Neue Medium" panose="02000503000000020004" pitchFamily="2" charset="0"/>
                <a:ea typeface="Helvetica Neue Medium" panose="02000503000000020004" pitchFamily="2" charset="0"/>
                <a:cs typeface="Helvetica Neue Medium" panose="02000503000000020004" pitchFamily="2" charset="0"/>
              </a:rPr>
              <a:t>Step 6:	</a:t>
            </a:r>
            <a:r>
              <a:rPr lang="en-GB" altLang="ja-JP" dirty="0">
                <a:latin typeface="Helvetica Neue Medium" panose="02000503000000020004" pitchFamily="2" charset="0"/>
                <a:ea typeface="Helvetica Neue Medium" panose="02000503000000020004" pitchFamily="2" charset="0"/>
                <a:cs typeface="Helvetica Neue Medium" panose="02000503000000020004" pitchFamily="2" charset="0"/>
              </a:rPr>
              <a:t>Aligning Your NSO With The 		New Strategic Plan</a:t>
            </a:r>
          </a:p>
          <a:p>
            <a:pPr>
              <a:lnSpc>
                <a:spcPts val="2800"/>
              </a:lnSpc>
            </a:pPr>
            <a:r>
              <a:rPr lang="en-GB" altLang="ja-JP" b="1" dirty="0">
                <a:latin typeface="Helvetica Neue Medium" panose="02000503000000020004" pitchFamily="2" charset="0"/>
                <a:ea typeface="Helvetica Neue Medium" panose="02000503000000020004" pitchFamily="2" charset="0"/>
                <a:cs typeface="Helvetica Neue Medium" panose="02000503000000020004" pitchFamily="2" charset="0"/>
              </a:rPr>
              <a:t>Step 7:	</a:t>
            </a:r>
            <a:r>
              <a:rPr lang="en-GB" altLang="ja-JP" dirty="0">
                <a:latin typeface="Helvetica Neue Medium" panose="02000503000000020004" pitchFamily="2" charset="0"/>
                <a:ea typeface="Helvetica Neue Medium" panose="02000503000000020004" pitchFamily="2" charset="0"/>
                <a:cs typeface="Helvetica Neue Medium" panose="02000503000000020004" pitchFamily="2" charset="0"/>
              </a:rPr>
              <a:t>Creating An Operational Plan</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8: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Risk Management Assessment</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9: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Collecting The Right 	Monitoring Information</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10: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Monitoring And Evaluation</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11: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Reporting On Your NSOs 	Performance</a:t>
            </a:r>
          </a:p>
          <a:p>
            <a:endParaRPr lang="en-MY" dirty="0"/>
          </a:p>
        </p:txBody>
      </p:sp>
    </p:spTree>
    <p:extLst>
      <p:ext uri="{BB962C8B-B14F-4D97-AF65-F5344CB8AC3E}">
        <p14:creationId xmlns:p14="http://schemas.microsoft.com/office/powerpoint/2010/main" val="1128834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screenshot of a cell phone&#10;&#10;Description automatically generated">
            <a:extLst>
              <a:ext uri="{FF2B5EF4-FFF2-40B4-BE49-F238E27FC236}">
                <a16:creationId xmlns:a16="http://schemas.microsoft.com/office/drawing/2014/main" id="{82D6EB7D-E381-4907-9B73-E5D1208CA717}"/>
              </a:ext>
            </a:extLst>
          </p:cNvPr>
          <p:cNvPicPr>
            <a:picLocks noGrp="1" noChangeAspect="1"/>
          </p:cNvPicPr>
          <p:nvPr>
            <p:ph idx="1"/>
          </p:nvPr>
        </p:nvPicPr>
        <p:blipFill>
          <a:blip r:embed="rId2"/>
          <a:stretch>
            <a:fillRect/>
          </a:stretch>
        </p:blipFill>
        <p:spPr>
          <a:xfrm>
            <a:off x="3419873" y="1101396"/>
            <a:ext cx="1475814" cy="3947052"/>
          </a:xfrm>
        </p:spPr>
      </p:pic>
      <p:sp>
        <p:nvSpPr>
          <p:cNvPr id="4" name="Content Placeholder 3">
            <a:extLst>
              <a:ext uri="{FF2B5EF4-FFF2-40B4-BE49-F238E27FC236}">
                <a16:creationId xmlns:a16="http://schemas.microsoft.com/office/drawing/2014/main" id="{8E1F5F55-D745-42E5-B690-54E5BB363005}"/>
              </a:ext>
            </a:extLst>
          </p:cNvPr>
          <p:cNvSpPr>
            <a:spLocks noGrp="1"/>
          </p:cNvSpPr>
          <p:nvPr>
            <p:ph idx="13"/>
          </p:nvPr>
        </p:nvSpPr>
        <p:spPr>
          <a:xfrm>
            <a:off x="4800600" y="1113154"/>
            <a:ext cx="3886200" cy="3042771"/>
          </a:xfrm>
        </p:spPr>
        <p:txBody>
          <a:bodyPr/>
          <a:lstStyle/>
          <a:p>
            <a:pPr marL="465750" lvl="1" indent="-285750">
              <a:buFont typeface="Arial" panose="020B0604020202020204" pitchFamily="34" charset="0"/>
              <a:buChar char="•"/>
            </a:pPr>
            <a:r>
              <a:rPr lang="en-MY" dirty="0"/>
              <a:t>scout.org </a:t>
            </a:r>
            <a:r>
              <a:rPr lang="en-US" altLang="ja-JP" dirty="0"/>
              <a:t>https://services.scout.org/about</a:t>
            </a:r>
            <a:endParaRPr lang="en-MY" dirty="0"/>
          </a:p>
          <a:p>
            <a:pPr marL="465750" lvl="1" indent="-285750">
              <a:buFont typeface="Arial" panose="020B0604020202020204" pitchFamily="34" charset="0"/>
              <a:buChar char="•"/>
            </a:pPr>
            <a:r>
              <a:rPr lang="en-MY" dirty="0"/>
              <a:t>Toolkit</a:t>
            </a:r>
          </a:p>
          <a:p>
            <a:pPr marL="465750" lvl="1" indent="-285750">
              <a:buFont typeface="Arial" panose="020B0604020202020204" pitchFamily="34" charset="0"/>
              <a:buChar char="•"/>
            </a:pPr>
            <a:r>
              <a:rPr lang="en-MY" dirty="0"/>
              <a:t>NSO Examples</a:t>
            </a:r>
          </a:p>
          <a:p>
            <a:pPr marL="465750" lvl="1" indent="-285750">
              <a:buFont typeface="Arial" panose="020B0604020202020204" pitchFamily="34" charset="0"/>
              <a:buChar char="•"/>
            </a:pPr>
            <a:r>
              <a:rPr lang="en-MY" dirty="0"/>
              <a:t>Participant Workbook</a:t>
            </a:r>
          </a:p>
          <a:p>
            <a:pPr marL="465750" lvl="1" indent="-285750">
              <a:buFont typeface="Arial" panose="020B0604020202020204" pitchFamily="34" charset="0"/>
              <a:buChar char="•"/>
            </a:pPr>
            <a:r>
              <a:rPr lang="en-MY" dirty="0"/>
              <a:t>Facilitator’s Guide</a:t>
            </a:r>
          </a:p>
          <a:p>
            <a:pPr marL="465750" lvl="1" indent="-285750">
              <a:buFont typeface="Arial" panose="020B0604020202020204" pitchFamily="34" charset="0"/>
              <a:buChar char="•"/>
            </a:pPr>
            <a:r>
              <a:rPr lang="en-MY" dirty="0"/>
              <a:t>E-learning module</a:t>
            </a:r>
          </a:p>
          <a:p>
            <a:pPr marL="465750" lvl="1" indent="-285750">
              <a:buFont typeface="Arial" panose="020B0604020202020204" pitchFamily="34" charset="0"/>
              <a:buChar char="•"/>
            </a:pPr>
            <a:r>
              <a:rPr lang="en-MY" dirty="0"/>
              <a:t>PowerPoint</a:t>
            </a:r>
          </a:p>
          <a:p>
            <a:pPr marL="465750" lvl="1" indent="-285750">
              <a:buFont typeface="Arial" panose="020B0604020202020204" pitchFamily="34" charset="0"/>
              <a:buChar char="•"/>
            </a:pPr>
            <a:r>
              <a:rPr lang="en-MY" dirty="0"/>
              <a:t>Videos</a:t>
            </a:r>
          </a:p>
          <a:p>
            <a:pPr marL="465750" lvl="1" indent="-285750">
              <a:buFont typeface="Arial" panose="020B0604020202020204" pitchFamily="34" charset="0"/>
              <a:buChar char="•"/>
            </a:pPr>
            <a:r>
              <a:rPr lang="en-MY" dirty="0"/>
              <a:t>One pager resources</a:t>
            </a:r>
          </a:p>
          <a:p>
            <a:pPr marL="465750" lvl="1" indent="-285750">
              <a:buFont typeface="Arial" panose="020B0604020202020204" pitchFamily="34" charset="0"/>
              <a:buChar char="•"/>
            </a:pPr>
            <a:r>
              <a:rPr lang="en-MY" dirty="0"/>
              <a:t>Infographic</a:t>
            </a:r>
          </a:p>
          <a:p>
            <a:pPr marL="465750" lvl="1" indent="-285750">
              <a:buFont typeface="Arial" panose="020B0604020202020204" pitchFamily="34" charset="0"/>
              <a:buChar char="•"/>
            </a:pPr>
            <a:r>
              <a:rPr lang="en-MY" dirty="0"/>
              <a:t>Templates</a:t>
            </a:r>
          </a:p>
        </p:txBody>
      </p:sp>
      <p:pic>
        <p:nvPicPr>
          <p:cNvPr id="5" name="Picture 4">
            <a:extLst>
              <a:ext uri="{FF2B5EF4-FFF2-40B4-BE49-F238E27FC236}">
                <a16:creationId xmlns:a16="http://schemas.microsoft.com/office/drawing/2014/main" id="{4FE63C25-5247-4251-93C8-36AB6B7FAE1B}"/>
              </a:ext>
            </a:extLst>
          </p:cNvPr>
          <p:cNvPicPr>
            <a:picLocks noChangeAspect="1"/>
          </p:cNvPicPr>
          <p:nvPr/>
        </p:nvPicPr>
        <p:blipFill>
          <a:blip r:embed="rId3"/>
          <a:stretch>
            <a:fillRect/>
          </a:stretch>
        </p:blipFill>
        <p:spPr>
          <a:xfrm>
            <a:off x="0" y="0"/>
            <a:ext cx="9144000" cy="937160"/>
          </a:xfrm>
          <a:prstGeom prst="rect">
            <a:avLst/>
          </a:prstGeom>
        </p:spPr>
      </p:pic>
      <p:sp>
        <p:nvSpPr>
          <p:cNvPr id="7" name="タイトル 1">
            <a:extLst>
              <a:ext uri="{FF2B5EF4-FFF2-40B4-BE49-F238E27FC236}">
                <a16:creationId xmlns:a16="http://schemas.microsoft.com/office/drawing/2014/main" id="{41D9B1B6-EBFA-47FC-93F6-E799EBFA6226}"/>
              </a:ext>
            </a:extLst>
          </p:cNvPr>
          <p:cNvSpPr txBox="1">
            <a:spLocks/>
          </p:cNvSpPr>
          <p:nvPr/>
        </p:nvSpPr>
        <p:spPr>
          <a:xfrm>
            <a:off x="1434053" y="458311"/>
            <a:ext cx="6738347" cy="648072"/>
          </a:xfrm>
          <a:prstGeom prst="rect">
            <a:avLst/>
          </a:prstGeom>
        </p:spPr>
        <p:txBody>
          <a:bodyPr lIns="0" tIns="46800" rIns="0" bIns="46800" anchor="t"/>
          <a:lstStyle>
            <a:lvl1pPr algn="l" defTabSz="914400" rtl="0" eaLnBrk="1" latinLnBrk="0" hangingPunct="1">
              <a:lnSpc>
                <a:spcPct val="100000"/>
              </a:lnSpc>
              <a:spcBef>
                <a:spcPct val="0"/>
              </a:spcBef>
              <a:spcAft>
                <a:spcPts val="0"/>
              </a:spcAft>
              <a:buNone/>
              <a:defRPr kumimoji="1" sz="2400" b="1" kern="1200" baseline="0">
                <a:solidFill>
                  <a:schemeClr val="tx2"/>
                </a:solidFill>
                <a:effectLst/>
                <a:latin typeface="+mj-lt"/>
                <a:ea typeface="+mj-ea"/>
                <a:cs typeface="+mj-cs"/>
              </a:defRPr>
            </a:lvl1pPr>
          </a:lstStyle>
          <a:p>
            <a:r>
              <a:rPr lang="en-US" altLang="ja-JP" dirty="0">
                <a:solidFill>
                  <a:schemeClr val="bg1"/>
                </a:solidFill>
              </a:rPr>
              <a:t>Resources</a:t>
            </a:r>
            <a:endParaRPr lang="ja-JP" altLang="en-US" dirty="0">
              <a:solidFill>
                <a:schemeClr val="bg1"/>
              </a:solidFill>
            </a:endParaRPr>
          </a:p>
        </p:txBody>
      </p:sp>
      <p:pic>
        <p:nvPicPr>
          <p:cNvPr id="8" name="Picture 7">
            <a:extLst>
              <a:ext uri="{FF2B5EF4-FFF2-40B4-BE49-F238E27FC236}">
                <a16:creationId xmlns:a16="http://schemas.microsoft.com/office/drawing/2014/main" id="{9117882D-282E-4966-8434-0F2784DBEED0}"/>
              </a:ext>
            </a:extLst>
          </p:cNvPr>
          <p:cNvPicPr>
            <a:picLocks noChangeAspect="1"/>
          </p:cNvPicPr>
          <p:nvPr/>
        </p:nvPicPr>
        <p:blipFill>
          <a:blip r:embed="rId4"/>
          <a:stretch>
            <a:fillRect/>
          </a:stretch>
        </p:blipFill>
        <p:spPr>
          <a:xfrm>
            <a:off x="366702" y="1377562"/>
            <a:ext cx="1721007" cy="2439223"/>
          </a:xfrm>
          <a:prstGeom prst="rect">
            <a:avLst/>
          </a:prstGeom>
        </p:spPr>
      </p:pic>
      <p:pic>
        <p:nvPicPr>
          <p:cNvPr id="9" name="Picture 8">
            <a:extLst>
              <a:ext uri="{FF2B5EF4-FFF2-40B4-BE49-F238E27FC236}">
                <a16:creationId xmlns:a16="http://schemas.microsoft.com/office/drawing/2014/main" id="{D70C7592-B7B9-4757-8860-2D05FB4788C6}"/>
              </a:ext>
            </a:extLst>
          </p:cNvPr>
          <p:cNvPicPr>
            <a:picLocks noChangeAspect="1"/>
          </p:cNvPicPr>
          <p:nvPr/>
        </p:nvPicPr>
        <p:blipFill>
          <a:blip r:embed="rId5"/>
          <a:stretch>
            <a:fillRect/>
          </a:stretch>
        </p:blipFill>
        <p:spPr>
          <a:xfrm>
            <a:off x="2316880" y="1395795"/>
            <a:ext cx="824517" cy="1170564"/>
          </a:xfrm>
          <a:prstGeom prst="rect">
            <a:avLst/>
          </a:prstGeom>
        </p:spPr>
      </p:pic>
      <p:pic>
        <p:nvPicPr>
          <p:cNvPr id="10" name="Picture 9">
            <a:extLst>
              <a:ext uri="{FF2B5EF4-FFF2-40B4-BE49-F238E27FC236}">
                <a16:creationId xmlns:a16="http://schemas.microsoft.com/office/drawing/2014/main" id="{D4741B65-1218-4B94-80CB-B984CA1FA44B}"/>
              </a:ext>
            </a:extLst>
          </p:cNvPr>
          <p:cNvPicPr>
            <a:picLocks noChangeAspect="1"/>
          </p:cNvPicPr>
          <p:nvPr/>
        </p:nvPicPr>
        <p:blipFill>
          <a:blip r:embed="rId6"/>
          <a:stretch>
            <a:fillRect/>
          </a:stretch>
        </p:blipFill>
        <p:spPr>
          <a:xfrm>
            <a:off x="2316880" y="2646222"/>
            <a:ext cx="825310" cy="1170564"/>
          </a:xfrm>
          <a:prstGeom prst="rect">
            <a:avLst/>
          </a:prstGeom>
        </p:spPr>
      </p:pic>
    </p:spTree>
    <p:extLst>
      <p:ext uri="{BB962C8B-B14F-4D97-AF65-F5344CB8AC3E}">
        <p14:creationId xmlns:p14="http://schemas.microsoft.com/office/powerpoint/2010/main" val="4245709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around a table&#10;&#10;Description automatically generated">
            <a:extLst>
              <a:ext uri="{FF2B5EF4-FFF2-40B4-BE49-F238E27FC236}">
                <a16:creationId xmlns:a16="http://schemas.microsoft.com/office/drawing/2014/main" id="{AD735FB3-6C45-436A-A4F1-1E2425B584BD}"/>
              </a:ext>
            </a:extLst>
          </p:cNvPr>
          <p:cNvPicPr>
            <a:picLocks noChangeAspect="1"/>
          </p:cNvPicPr>
          <p:nvPr/>
        </p:nvPicPr>
        <p:blipFill>
          <a:blip r:embed="rId2"/>
          <a:stretch>
            <a:fillRect/>
          </a:stretch>
        </p:blipFill>
        <p:spPr>
          <a:xfrm>
            <a:off x="0" y="8220"/>
            <a:ext cx="9144000" cy="5140990"/>
          </a:xfrm>
          <a:prstGeom prst="rect">
            <a:avLst/>
          </a:prstGeom>
        </p:spPr>
      </p:pic>
    </p:spTree>
    <p:extLst>
      <p:ext uri="{BB962C8B-B14F-4D97-AF65-F5344CB8AC3E}">
        <p14:creationId xmlns:p14="http://schemas.microsoft.com/office/powerpoint/2010/main" val="1165670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7944" y="2571750"/>
            <a:ext cx="4542655" cy="1117849"/>
          </a:xfrm>
        </p:spPr>
        <p:txBody>
          <a:bodyPr/>
          <a:lstStyle/>
          <a:p>
            <a:r>
              <a:rPr lang="en-US" dirty="0"/>
              <a:t>Thank you</a:t>
            </a:r>
          </a:p>
        </p:txBody>
      </p:sp>
    </p:spTree>
    <p:extLst>
      <p:ext uri="{BB962C8B-B14F-4D97-AF65-F5344CB8AC3E}">
        <p14:creationId xmlns:p14="http://schemas.microsoft.com/office/powerpoint/2010/main" val="241493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763139-7C2E-42A5-9296-3978D64903D3}"/>
              </a:ext>
            </a:extLst>
          </p:cNvPr>
          <p:cNvPicPr>
            <a:picLocks noChangeAspect="1"/>
          </p:cNvPicPr>
          <p:nvPr/>
        </p:nvPicPr>
        <p:blipFill rotWithShape="1">
          <a:blip r:embed="rId2"/>
          <a:srcRect l="8086"/>
          <a:stretch/>
        </p:blipFill>
        <p:spPr>
          <a:xfrm>
            <a:off x="0" y="0"/>
            <a:ext cx="10026030" cy="5143500"/>
          </a:xfrm>
          <a:prstGeom prst="rect">
            <a:avLst/>
          </a:prstGeom>
        </p:spPr>
      </p:pic>
    </p:spTree>
    <p:extLst>
      <p:ext uri="{BB962C8B-B14F-4D97-AF65-F5344CB8AC3E}">
        <p14:creationId xmlns:p14="http://schemas.microsoft.com/office/powerpoint/2010/main" val="1609049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D9D54-69FD-442A-AFB7-33F7ED666257}"/>
              </a:ext>
            </a:extLst>
          </p:cNvPr>
          <p:cNvSpPr>
            <a:spLocks noGrp="1"/>
          </p:cNvSpPr>
          <p:nvPr>
            <p:ph type="title"/>
          </p:nvPr>
        </p:nvSpPr>
        <p:spPr/>
        <p:txBody>
          <a:bodyPr/>
          <a:lstStyle/>
          <a:p>
            <a:r>
              <a:rPr lang="en-MY" dirty="0"/>
              <a:t>Why strategic planning is necessary?</a:t>
            </a:r>
          </a:p>
        </p:txBody>
      </p:sp>
      <p:sp>
        <p:nvSpPr>
          <p:cNvPr id="3" name="Content Placeholder 2">
            <a:extLst>
              <a:ext uri="{FF2B5EF4-FFF2-40B4-BE49-F238E27FC236}">
                <a16:creationId xmlns:a16="http://schemas.microsoft.com/office/drawing/2014/main" id="{DD96B772-2601-44C8-9283-F4D5D9DFF2FD}"/>
              </a:ext>
            </a:extLst>
          </p:cNvPr>
          <p:cNvSpPr>
            <a:spLocks noGrp="1"/>
          </p:cNvSpPr>
          <p:nvPr>
            <p:ph idx="1"/>
          </p:nvPr>
        </p:nvSpPr>
        <p:spPr/>
        <p:txBody>
          <a:bodyPr/>
          <a:lstStyle/>
          <a:p>
            <a:pPr marL="465750" lvl="1" indent="-285750">
              <a:buFont typeface="Arial" panose="020B0604020202020204" pitchFamily="34" charset="0"/>
              <a:buChar char="•"/>
            </a:pPr>
            <a:r>
              <a:rPr lang="en-US" dirty="0"/>
              <a:t>It forms the direction in which the </a:t>
            </a:r>
            <a:r>
              <a:rPr lang="en-US" dirty="0" err="1"/>
              <a:t>organisation</a:t>
            </a:r>
            <a:r>
              <a:rPr lang="en-US" dirty="0"/>
              <a:t> is heading</a:t>
            </a:r>
          </a:p>
          <a:p>
            <a:pPr marL="465750" lvl="1" indent="-285750">
              <a:buFont typeface="Arial" panose="020B0604020202020204" pitchFamily="34" charset="0"/>
              <a:buChar char="•"/>
            </a:pPr>
            <a:r>
              <a:rPr lang="en-US" dirty="0"/>
              <a:t>It brings everyone in the </a:t>
            </a:r>
            <a:r>
              <a:rPr lang="en-US" dirty="0" err="1"/>
              <a:t>organisation</a:t>
            </a:r>
            <a:r>
              <a:rPr lang="en-US" dirty="0"/>
              <a:t> on the same page, working towards the same vision and goals</a:t>
            </a:r>
          </a:p>
          <a:p>
            <a:pPr marL="465750" lvl="1" indent="-285750">
              <a:buFont typeface="Arial" panose="020B0604020202020204" pitchFamily="34" charset="0"/>
              <a:buChar char="•"/>
            </a:pPr>
            <a:r>
              <a:rPr lang="en-US" dirty="0"/>
              <a:t>It helps prioritize the </a:t>
            </a:r>
            <a:r>
              <a:rPr lang="en-US" dirty="0" err="1"/>
              <a:t>organisation’s</a:t>
            </a:r>
            <a:r>
              <a:rPr lang="en-US" dirty="0"/>
              <a:t> work</a:t>
            </a:r>
            <a:endParaRPr lang="en-MY" dirty="0"/>
          </a:p>
        </p:txBody>
      </p:sp>
      <p:sp>
        <p:nvSpPr>
          <p:cNvPr id="4" name="Content Placeholder 3">
            <a:extLst>
              <a:ext uri="{FF2B5EF4-FFF2-40B4-BE49-F238E27FC236}">
                <a16:creationId xmlns:a16="http://schemas.microsoft.com/office/drawing/2014/main" id="{1ABFC2EA-43A7-4107-B286-6319CC939D76}"/>
              </a:ext>
            </a:extLst>
          </p:cNvPr>
          <p:cNvSpPr>
            <a:spLocks noGrp="1"/>
          </p:cNvSpPr>
          <p:nvPr>
            <p:ph idx="13"/>
          </p:nvPr>
        </p:nvSpPr>
        <p:spPr/>
        <p:txBody>
          <a:bodyPr/>
          <a:lstStyle/>
          <a:p>
            <a:pPr marL="465750" lvl="1" indent="-285750">
              <a:buFont typeface="Arial" panose="020B0604020202020204" pitchFamily="34" charset="0"/>
              <a:buChar char="•"/>
            </a:pPr>
            <a:r>
              <a:rPr lang="en-US" dirty="0"/>
              <a:t>It creates synergy across the </a:t>
            </a:r>
            <a:r>
              <a:rPr lang="en-US" dirty="0" err="1"/>
              <a:t>organisation</a:t>
            </a:r>
            <a:r>
              <a:rPr lang="en-US" dirty="0"/>
              <a:t> (cross-team collaboration)</a:t>
            </a:r>
          </a:p>
          <a:p>
            <a:pPr marL="465750" lvl="1" indent="-285750">
              <a:buFont typeface="Arial" panose="020B0604020202020204" pitchFamily="34" charset="0"/>
              <a:buChar char="•"/>
            </a:pPr>
            <a:r>
              <a:rPr lang="en-US" dirty="0"/>
              <a:t>It helps “tell the story” – within and outside of the </a:t>
            </a:r>
            <a:r>
              <a:rPr lang="en-US" dirty="0" err="1"/>
              <a:t>organisation</a:t>
            </a:r>
            <a:r>
              <a:rPr lang="en-US" dirty="0"/>
              <a:t>.</a:t>
            </a:r>
          </a:p>
          <a:p>
            <a:endParaRPr lang="en-MY" dirty="0"/>
          </a:p>
        </p:txBody>
      </p:sp>
    </p:spTree>
    <p:extLst>
      <p:ext uri="{BB962C8B-B14F-4D97-AF65-F5344CB8AC3E}">
        <p14:creationId xmlns:p14="http://schemas.microsoft.com/office/powerpoint/2010/main" val="1017323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6391D-9664-4334-BBC8-56EA8F8DE3B7}"/>
              </a:ext>
            </a:extLst>
          </p:cNvPr>
          <p:cNvSpPr>
            <a:spLocks noGrp="1"/>
          </p:cNvSpPr>
          <p:nvPr>
            <p:ph type="title"/>
          </p:nvPr>
        </p:nvSpPr>
        <p:spPr/>
        <p:txBody>
          <a:bodyPr/>
          <a:lstStyle/>
          <a:p>
            <a:r>
              <a:rPr lang="en-MY" dirty="0"/>
              <a:t>World Scouting’s</a:t>
            </a:r>
            <a:br>
              <a:rPr lang="en-MY" dirty="0"/>
            </a:br>
            <a:r>
              <a:rPr lang="en-MY" dirty="0"/>
              <a:t>Mission</a:t>
            </a:r>
          </a:p>
        </p:txBody>
      </p:sp>
      <p:sp>
        <p:nvSpPr>
          <p:cNvPr id="3" name="Content Placeholder 2">
            <a:extLst>
              <a:ext uri="{FF2B5EF4-FFF2-40B4-BE49-F238E27FC236}">
                <a16:creationId xmlns:a16="http://schemas.microsoft.com/office/drawing/2014/main" id="{FB8E2705-AD74-47CA-A49A-085284269E54}"/>
              </a:ext>
            </a:extLst>
          </p:cNvPr>
          <p:cNvSpPr>
            <a:spLocks noGrp="1"/>
          </p:cNvSpPr>
          <p:nvPr>
            <p:ph idx="1"/>
          </p:nvPr>
        </p:nvSpPr>
        <p:spPr/>
        <p:txBody>
          <a:bodyPr/>
          <a:lstStyle/>
          <a:p>
            <a:r>
              <a:rPr lang="en-US" dirty="0"/>
              <a:t>The Mission of Scouting is </a:t>
            </a:r>
            <a:r>
              <a:rPr lang="en-MY" dirty="0"/>
              <a:t>to contribute to the education of young people, through a value system </a:t>
            </a:r>
            <a:r>
              <a:rPr lang="en-US" dirty="0"/>
              <a:t>based on the Scout Promise</a:t>
            </a:r>
          </a:p>
          <a:p>
            <a:r>
              <a:rPr lang="en-US" dirty="0"/>
              <a:t>and Law, to help build a </a:t>
            </a:r>
            <a:r>
              <a:rPr lang="en-MY" dirty="0"/>
              <a:t>better world where people are self-fulfilled as individuals and play a constructive role in society.</a:t>
            </a:r>
          </a:p>
        </p:txBody>
      </p:sp>
      <p:sp>
        <p:nvSpPr>
          <p:cNvPr id="4" name="Content Placeholder 3">
            <a:extLst>
              <a:ext uri="{FF2B5EF4-FFF2-40B4-BE49-F238E27FC236}">
                <a16:creationId xmlns:a16="http://schemas.microsoft.com/office/drawing/2014/main" id="{6C5D6CF2-575C-4D7C-9DBA-C4FEEEAE910F}"/>
              </a:ext>
            </a:extLst>
          </p:cNvPr>
          <p:cNvSpPr>
            <a:spLocks noGrp="1"/>
          </p:cNvSpPr>
          <p:nvPr>
            <p:ph idx="13"/>
          </p:nvPr>
        </p:nvSpPr>
        <p:spPr/>
        <p:txBody>
          <a:bodyPr/>
          <a:lstStyle/>
          <a:p>
            <a:r>
              <a:rPr lang="en-US" dirty="0"/>
              <a:t>By 2023 Scouting will be the world’s leading educational youth movement, enabling 100 million young people to be active citizens creating positive change in their communities and in the world based on shared values.</a:t>
            </a:r>
            <a:endParaRPr lang="en-MY" dirty="0"/>
          </a:p>
        </p:txBody>
      </p:sp>
      <p:sp>
        <p:nvSpPr>
          <p:cNvPr id="5" name="Text Placeholder 4">
            <a:extLst>
              <a:ext uri="{FF2B5EF4-FFF2-40B4-BE49-F238E27FC236}">
                <a16:creationId xmlns:a16="http://schemas.microsoft.com/office/drawing/2014/main" id="{8BC03F6D-6BBF-41FD-B46B-61A63EAFEFA6}"/>
              </a:ext>
            </a:extLst>
          </p:cNvPr>
          <p:cNvSpPr>
            <a:spLocks noGrp="1"/>
          </p:cNvSpPr>
          <p:nvPr>
            <p:ph type="body" sz="quarter" idx="14"/>
          </p:nvPr>
        </p:nvSpPr>
        <p:spPr/>
        <p:txBody>
          <a:bodyPr/>
          <a:lstStyle/>
          <a:p>
            <a:endParaRPr lang="en-MY" dirty="0"/>
          </a:p>
          <a:p>
            <a:r>
              <a:rPr lang="en-MY" dirty="0"/>
              <a:t>Vision 2023</a:t>
            </a:r>
          </a:p>
        </p:txBody>
      </p:sp>
    </p:spTree>
    <p:extLst>
      <p:ext uri="{BB962C8B-B14F-4D97-AF65-F5344CB8AC3E}">
        <p14:creationId xmlns:p14="http://schemas.microsoft.com/office/powerpoint/2010/main" val="2861284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flipH="1">
            <a:off x="-1" y="0"/>
            <a:ext cx="9345695" cy="5236046"/>
          </a:xfrm>
          <a:prstGeom prst="rect">
            <a:avLst/>
          </a:prstGeom>
        </p:spPr>
      </p:pic>
      <p:pic>
        <p:nvPicPr>
          <p:cNvPr id="9" name="Picture 8" descr="SCT_Logo_EN_rgb_co.png">
            <a:extLst>
              <a:ext uri="{FF2B5EF4-FFF2-40B4-BE49-F238E27FC236}">
                <a16:creationId xmlns:a16="http://schemas.microsoft.com/office/drawing/2014/main" id="{05FC22E8-4D00-F34C-8595-C7D899CAF78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A close up of a logo&#10;&#10;Description automatically generated">
            <a:extLst>
              <a:ext uri="{FF2B5EF4-FFF2-40B4-BE49-F238E27FC236}">
                <a16:creationId xmlns:a16="http://schemas.microsoft.com/office/drawing/2014/main" id="{235BF2CE-405A-4383-8609-F8E1E8BCF7A1}"/>
              </a:ext>
            </a:extLst>
          </p:cNvPr>
          <p:cNvPicPr>
            <a:picLocks noChangeAspect="1"/>
          </p:cNvPicPr>
          <p:nvPr/>
        </p:nvPicPr>
        <p:blipFill>
          <a:blip r:embed="rId6"/>
          <a:stretch>
            <a:fillRect/>
          </a:stretch>
        </p:blipFill>
        <p:spPr>
          <a:xfrm>
            <a:off x="3779912" y="1105729"/>
            <a:ext cx="6620592" cy="3723421"/>
          </a:xfrm>
          <a:prstGeom prst="rect">
            <a:avLst/>
          </a:prstGeom>
        </p:spPr>
      </p:pic>
    </p:spTree>
    <p:extLst>
      <p:ext uri="{BB962C8B-B14F-4D97-AF65-F5344CB8AC3E}">
        <p14:creationId xmlns:p14="http://schemas.microsoft.com/office/powerpoint/2010/main" val="504705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text on a black background&#10;&#10;Description automatically generated">
            <a:extLst>
              <a:ext uri="{FF2B5EF4-FFF2-40B4-BE49-F238E27FC236}">
                <a16:creationId xmlns:a16="http://schemas.microsoft.com/office/drawing/2014/main" id="{6A04AB4A-0E8D-4FD5-9419-E705A1E9A3F6}"/>
              </a:ext>
            </a:extLst>
          </p:cNvPr>
          <p:cNvPicPr>
            <a:picLocks noChangeAspect="1"/>
          </p:cNvPicPr>
          <p:nvPr/>
        </p:nvPicPr>
        <p:blipFill>
          <a:blip r:embed="rId2"/>
          <a:stretch>
            <a:fillRect/>
          </a:stretch>
        </p:blipFill>
        <p:spPr>
          <a:xfrm>
            <a:off x="323528" y="-380578"/>
            <a:ext cx="9144000" cy="5140990"/>
          </a:xfrm>
          <a:prstGeom prst="rect">
            <a:avLst/>
          </a:prstGeom>
        </p:spPr>
      </p:pic>
      <p:sp>
        <p:nvSpPr>
          <p:cNvPr id="3" name="Title 2">
            <a:extLst>
              <a:ext uri="{FF2B5EF4-FFF2-40B4-BE49-F238E27FC236}">
                <a16:creationId xmlns:a16="http://schemas.microsoft.com/office/drawing/2014/main" id="{D9400963-DD22-4A7D-AB82-FE7FAD50CEBA}"/>
              </a:ext>
            </a:extLst>
          </p:cNvPr>
          <p:cNvSpPr>
            <a:spLocks noGrp="1"/>
          </p:cNvSpPr>
          <p:nvPr>
            <p:ph type="title"/>
          </p:nvPr>
        </p:nvSpPr>
        <p:spPr/>
        <p:txBody>
          <a:bodyPr/>
          <a:lstStyle/>
          <a:p>
            <a:r>
              <a:rPr lang="en-MY" dirty="0"/>
              <a:t>Vision 2023</a:t>
            </a:r>
            <a:br>
              <a:rPr lang="en-MY" dirty="0"/>
            </a:br>
            <a:r>
              <a:rPr lang="en-MY" dirty="0"/>
              <a:t>Strategic Priorities</a:t>
            </a:r>
          </a:p>
        </p:txBody>
      </p:sp>
      <p:sp>
        <p:nvSpPr>
          <p:cNvPr id="4" name="Content Placeholder 3">
            <a:extLst>
              <a:ext uri="{FF2B5EF4-FFF2-40B4-BE49-F238E27FC236}">
                <a16:creationId xmlns:a16="http://schemas.microsoft.com/office/drawing/2014/main" id="{B09B4F5D-D78F-4CC8-B15C-CC6CCDFF4FE8}"/>
              </a:ext>
            </a:extLst>
          </p:cNvPr>
          <p:cNvSpPr>
            <a:spLocks noGrp="1"/>
          </p:cNvSpPr>
          <p:nvPr>
            <p:ph idx="1"/>
          </p:nvPr>
        </p:nvSpPr>
        <p:spPr/>
        <p:txBody>
          <a:bodyPr/>
          <a:lstStyle/>
          <a:p>
            <a:pPr marL="522900" lvl="1" indent="-342900">
              <a:buAutoNum type="arabicPeriod"/>
            </a:pPr>
            <a:r>
              <a:rPr lang="en-MY" dirty="0"/>
              <a:t>Youth Engagement</a:t>
            </a:r>
          </a:p>
          <a:p>
            <a:pPr marL="522900" lvl="1" indent="-342900">
              <a:buAutoNum type="arabicPeriod"/>
            </a:pPr>
            <a:r>
              <a:rPr lang="en-MY" dirty="0"/>
              <a:t>Educational Methods</a:t>
            </a:r>
          </a:p>
          <a:p>
            <a:pPr marL="522900" lvl="1" indent="-342900">
              <a:buAutoNum type="arabicPeriod"/>
            </a:pPr>
            <a:r>
              <a:rPr lang="en-MY" dirty="0"/>
              <a:t>Diversity and Inclusion</a:t>
            </a:r>
          </a:p>
          <a:p>
            <a:pPr marL="522900" lvl="1" indent="-342900">
              <a:buAutoNum type="arabicPeriod"/>
            </a:pPr>
            <a:r>
              <a:rPr lang="en-MY" dirty="0"/>
              <a:t>Social Impact</a:t>
            </a:r>
          </a:p>
          <a:p>
            <a:pPr marL="522900" lvl="1" indent="-342900">
              <a:buAutoNum type="arabicPeriod"/>
            </a:pPr>
            <a:r>
              <a:rPr lang="en-MY" dirty="0"/>
              <a:t>Communications and External Relations</a:t>
            </a:r>
          </a:p>
          <a:p>
            <a:pPr marL="522900" lvl="1" indent="-342900">
              <a:buAutoNum type="arabicPeriod"/>
            </a:pPr>
            <a:r>
              <a:rPr lang="en-MY" dirty="0"/>
              <a:t>Governance</a:t>
            </a:r>
          </a:p>
        </p:txBody>
      </p:sp>
      <p:pic>
        <p:nvPicPr>
          <p:cNvPr id="12" name="Content Placeholder 11" descr="A picture containing indoor&#10;&#10;Description automatically generated">
            <a:extLst>
              <a:ext uri="{FF2B5EF4-FFF2-40B4-BE49-F238E27FC236}">
                <a16:creationId xmlns:a16="http://schemas.microsoft.com/office/drawing/2014/main" id="{770A8F94-D133-4AB7-8C03-16E50BBF0525}"/>
              </a:ext>
            </a:extLst>
          </p:cNvPr>
          <p:cNvPicPr>
            <a:picLocks noGrp="1" noChangeAspect="1"/>
          </p:cNvPicPr>
          <p:nvPr>
            <p:ph idx="13"/>
          </p:nvPr>
        </p:nvPicPr>
        <p:blipFill>
          <a:blip r:embed="rId3"/>
          <a:stretch>
            <a:fillRect/>
          </a:stretch>
        </p:blipFill>
        <p:spPr>
          <a:xfrm>
            <a:off x="4803477" y="6028134"/>
            <a:ext cx="3886200" cy="2590167"/>
          </a:xfrm>
        </p:spPr>
      </p:pic>
    </p:spTree>
    <p:extLst>
      <p:ext uri="{BB962C8B-B14F-4D97-AF65-F5344CB8AC3E}">
        <p14:creationId xmlns:p14="http://schemas.microsoft.com/office/powerpoint/2010/main" val="2240168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3E31A-F581-454B-8712-C1F20333CB61}"/>
              </a:ext>
            </a:extLst>
          </p:cNvPr>
          <p:cNvSpPr>
            <a:spLocks noGrp="1"/>
          </p:cNvSpPr>
          <p:nvPr>
            <p:ph type="title"/>
          </p:nvPr>
        </p:nvSpPr>
        <p:spPr/>
        <p:txBody>
          <a:bodyPr/>
          <a:lstStyle/>
          <a:p>
            <a:r>
              <a:rPr lang="en-US" dirty="0"/>
              <a:t>11 Steps, from planning to evaluation </a:t>
            </a:r>
            <a:endParaRPr lang="en-MY" dirty="0"/>
          </a:p>
        </p:txBody>
      </p:sp>
      <p:sp>
        <p:nvSpPr>
          <p:cNvPr id="3" name="Content Placeholder 2">
            <a:extLst>
              <a:ext uri="{FF2B5EF4-FFF2-40B4-BE49-F238E27FC236}">
                <a16:creationId xmlns:a16="http://schemas.microsoft.com/office/drawing/2014/main" id="{EE44DAF5-EA1B-4CE0-A894-D96141C5B2B6}"/>
              </a:ext>
            </a:extLst>
          </p:cNvPr>
          <p:cNvSpPr>
            <a:spLocks noGrp="1"/>
          </p:cNvSpPr>
          <p:nvPr>
            <p:ph idx="1"/>
          </p:nvPr>
        </p:nvSpPr>
        <p:spPr/>
        <p:txBody>
          <a:bodyPr/>
          <a:lstStyle/>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1: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Choosing The Right Time</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2: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Building The Team</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3: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Reviewing Your NSO’s   		Mission And Vision</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4:</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 	Analysing The Current 		Situation Of Your NSO</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5: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	Developing Your NSO’s 		Strategic Plan</a:t>
            </a:r>
          </a:p>
          <a:p>
            <a:endParaRPr lang="en-MY" dirty="0"/>
          </a:p>
        </p:txBody>
      </p:sp>
      <p:sp>
        <p:nvSpPr>
          <p:cNvPr id="4" name="Content Placeholder 3">
            <a:extLst>
              <a:ext uri="{FF2B5EF4-FFF2-40B4-BE49-F238E27FC236}">
                <a16:creationId xmlns:a16="http://schemas.microsoft.com/office/drawing/2014/main" id="{4A9A20C1-38EC-4EBD-8B18-1EE7102FCA6F}"/>
              </a:ext>
            </a:extLst>
          </p:cNvPr>
          <p:cNvSpPr>
            <a:spLocks noGrp="1"/>
          </p:cNvSpPr>
          <p:nvPr>
            <p:ph idx="13"/>
          </p:nvPr>
        </p:nvSpPr>
        <p:spPr>
          <a:xfrm>
            <a:off x="4806752" y="1618134"/>
            <a:ext cx="3886200" cy="3113856"/>
          </a:xfrm>
        </p:spPr>
        <p:txBody>
          <a:bodyPr/>
          <a:lstStyle/>
          <a:p>
            <a:pPr>
              <a:lnSpc>
                <a:spcPts val="2800"/>
              </a:lnSpc>
            </a:pPr>
            <a:r>
              <a:rPr lang="en-GB" altLang="ja-JP" b="1" dirty="0">
                <a:latin typeface="Helvetica Neue Medium" panose="02000503000000020004" pitchFamily="2" charset="0"/>
                <a:ea typeface="Helvetica Neue Medium" panose="02000503000000020004" pitchFamily="2" charset="0"/>
                <a:cs typeface="Helvetica Neue Medium" panose="02000503000000020004" pitchFamily="2" charset="0"/>
              </a:rPr>
              <a:t>Step 6:	</a:t>
            </a:r>
            <a:r>
              <a:rPr lang="en-GB" altLang="ja-JP" dirty="0">
                <a:latin typeface="Helvetica Neue Medium" panose="02000503000000020004" pitchFamily="2" charset="0"/>
                <a:ea typeface="Helvetica Neue Medium" panose="02000503000000020004" pitchFamily="2" charset="0"/>
                <a:cs typeface="Helvetica Neue Medium" panose="02000503000000020004" pitchFamily="2" charset="0"/>
              </a:rPr>
              <a:t>Aligning Your NSO With The 		New Strategic Plan</a:t>
            </a:r>
          </a:p>
          <a:p>
            <a:pPr>
              <a:lnSpc>
                <a:spcPts val="2800"/>
              </a:lnSpc>
            </a:pPr>
            <a:r>
              <a:rPr lang="en-GB" altLang="ja-JP" b="1" dirty="0">
                <a:latin typeface="Helvetica Neue Medium" panose="02000503000000020004" pitchFamily="2" charset="0"/>
                <a:ea typeface="Helvetica Neue Medium" panose="02000503000000020004" pitchFamily="2" charset="0"/>
                <a:cs typeface="Helvetica Neue Medium" panose="02000503000000020004" pitchFamily="2" charset="0"/>
              </a:rPr>
              <a:t>Step 7:	</a:t>
            </a:r>
            <a:r>
              <a:rPr lang="en-GB" altLang="ja-JP" dirty="0">
                <a:latin typeface="Helvetica Neue Medium" panose="02000503000000020004" pitchFamily="2" charset="0"/>
                <a:ea typeface="Helvetica Neue Medium" panose="02000503000000020004" pitchFamily="2" charset="0"/>
                <a:cs typeface="Helvetica Neue Medium" panose="02000503000000020004" pitchFamily="2" charset="0"/>
              </a:rPr>
              <a:t>Creating An Operational Plan</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8: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Risk Management Assessment</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9: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Collecting The Right 	Monitoring Information</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10: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Monitoring And Evaluation</a:t>
            </a:r>
          </a:p>
          <a:p>
            <a:pPr>
              <a:lnSpc>
                <a:spcPts val="2800"/>
              </a:lnSpc>
            </a:pPr>
            <a:r>
              <a:rPr lang="en-GB" b="1" dirty="0">
                <a:latin typeface="Helvetica Neue Medium" panose="02000503000000020004" pitchFamily="2" charset="0"/>
                <a:ea typeface="Helvetica Neue Medium" panose="02000503000000020004" pitchFamily="2" charset="0"/>
                <a:cs typeface="Helvetica Neue Medium" panose="02000503000000020004" pitchFamily="2" charset="0"/>
              </a:rPr>
              <a:t>Step 11:	</a:t>
            </a:r>
            <a:r>
              <a:rPr lang="en-GB" dirty="0">
                <a:latin typeface="Helvetica Neue Medium" panose="02000503000000020004" pitchFamily="2" charset="0"/>
                <a:ea typeface="Helvetica Neue Medium" panose="02000503000000020004" pitchFamily="2" charset="0"/>
                <a:cs typeface="Helvetica Neue Medium" panose="02000503000000020004" pitchFamily="2" charset="0"/>
              </a:rPr>
              <a:t>Reporting On Your NSOs 	Performance</a:t>
            </a:r>
          </a:p>
          <a:p>
            <a:endParaRPr lang="en-MY" dirty="0"/>
          </a:p>
        </p:txBody>
      </p:sp>
    </p:spTree>
    <p:extLst>
      <p:ext uri="{BB962C8B-B14F-4D97-AF65-F5344CB8AC3E}">
        <p14:creationId xmlns:p14="http://schemas.microsoft.com/office/powerpoint/2010/main" val="1451845949"/>
      </p:ext>
    </p:extLst>
  </p:cSld>
  <p:clrMapOvr>
    <a:masterClrMapping/>
  </p:clrMapOvr>
</p:sld>
</file>

<file path=ppt/theme/theme1.xml><?xml version="1.0" encoding="utf-8"?>
<a:theme xmlns:a="http://schemas.openxmlformats.org/drawingml/2006/main" name="Studio">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SB PPT tmpl-2018_EN_generic1" id="{1EC2D9DC-1EE8-9842-BCCC-1C5D77C37EDB}" vid="{6277D66B-F5B5-8644-A39A-296825590C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WSB PPT tmpl-2018_EN_generic 1 (1)</Template>
  <TotalTime>1552</TotalTime>
  <Words>3435</Words>
  <Application>Microsoft Macintosh PowerPoint</Application>
  <PresentationFormat>On-screen Show (16:9)</PresentationFormat>
  <Paragraphs>389</Paragraphs>
  <Slides>39</Slides>
  <Notes>11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Helvetica Neue Medium</vt:lpstr>
      <vt:lpstr>Wingdings</vt:lpstr>
      <vt:lpstr>Studio</vt:lpstr>
      <vt:lpstr>READ ME FIRST  (Delete this page before presentation)</vt:lpstr>
      <vt:lpstr>PowerPoint Presentation</vt:lpstr>
      <vt:lpstr>Strategic Planning, Monitoring &amp; Implementation   </vt:lpstr>
      <vt:lpstr>PowerPoint Presentation</vt:lpstr>
      <vt:lpstr>Why strategic planning is necessary?</vt:lpstr>
      <vt:lpstr>World Scouting’s Mission</vt:lpstr>
      <vt:lpstr>PowerPoint Presentation</vt:lpstr>
      <vt:lpstr>Vision 2023 Strategic Priorities</vt:lpstr>
      <vt:lpstr>11 Steps, from planning to evaluation </vt:lpstr>
      <vt:lpstr>Choosing the right time</vt:lpstr>
      <vt:lpstr>PowerPoint Presentation</vt:lpstr>
      <vt:lpstr>What is a mission statement?</vt:lpstr>
      <vt:lpstr>SAMPLE MISSION STATEMENTS</vt:lpstr>
      <vt:lpstr>What is a Vision statement?</vt:lpstr>
      <vt:lpstr>SAMPLE Vision STATEMENTS</vt:lpstr>
      <vt:lpstr>PowerPoint Presentation</vt:lpstr>
      <vt:lpstr>GSAT</vt:lpstr>
      <vt:lpstr>Competitor Analysis</vt:lpstr>
      <vt:lpstr>Root Cause Analysis (RCA)</vt:lpstr>
      <vt:lpstr>Stakeholder Analyses</vt:lpstr>
      <vt:lpstr>PESTEL Analysis</vt:lpstr>
      <vt:lpstr>SWOT analysis</vt:lpstr>
      <vt:lpstr>PowerPoint Presentation</vt:lpstr>
      <vt:lpstr>World Scouting’s Example</vt:lpstr>
      <vt:lpstr>PowerPoint Presentation</vt:lpstr>
      <vt:lpstr>PowerPoint Presentation</vt:lpstr>
      <vt:lpstr>PowerPoint Presentation</vt:lpstr>
      <vt:lpstr>FMEA (Failure Mode Effect Analysis)</vt:lpstr>
      <vt:lpstr>Why need to measure?</vt:lpstr>
      <vt:lpstr>Design Key Performance Questions (KPQs)</vt:lpstr>
      <vt:lpstr>KPQ Examples</vt:lpstr>
      <vt:lpstr>Designing Key Performance Indicators (KPIs)</vt:lpstr>
      <vt:lpstr>KPI/KPQ example</vt:lpstr>
      <vt:lpstr>PowerPoint Presentation</vt:lpstr>
      <vt:lpstr>PowerPoint Presentation</vt:lpstr>
      <vt:lpstr>11 Steps, from planning to evaluation </vt:lpstr>
      <vt:lpstr>PowerPoint Presentation</vt:lpstr>
      <vt:lpstr>PowerPoint Presentation</vt:lpstr>
      <vt:lpstr>Thank you</vt:lpstr>
    </vt:vector>
  </TitlesOfParts>
  <Company>World Scout Bureau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IWASAKI Hiroshi</dc:creator>
  <cp:lastModifiedBy>George Michel Botros</cp:lastModifiedBy>
  <cp:revision>148</cp:revision>
  <dcterms:created xsi:type="dcterms:W3CDTF">2019-03-15T07:33:28Z</dcterms:created>
  <dcterms:modified xsi:type="dcterms:W3CDTF">2020-05-29T14:17:36Z</dcterms:modified>
</cp:coreProperties>
</file>